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  <p:sldId id="28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Nixie One" panose="020B0604020202020204" charset="0"/>
      <p:regular r:id="rId21"/>
    </p:embeddedFont>
    <p:embeddedFont>
      <p:font typeface="Varela Round" panose="020B060402020202020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0E"/>
    <a:srgbClr val="EB2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317C83-CE6F-4235-A118-3003517322F1}"/>
              </a:ext>
            </a:extLst>
          </p:cNvPr>
          <p:cNvSpPr/>
          <p:nvPr/>
        </p:nvSpPr>
        <p:spPr>
          <a:xfrm>
            <a:off x="2501533" y="425861"/>
            <a:ext cx="44502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B2264"/>
                </a:solidFill>
                <a:latin typeface="Comic Sans MS"/>
              </a:rPr>
              <a:t>Bienvenue</a:t>
            </a:r>
          </a:p>
          <a:p>
            <a:pPr algn="ctr"/>
            <a:r>
              <a:rPr lang="fr-CA" sz="40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B2264"/>
                </a:solidFill>
                <a:latin typeface="Comic Sans MS"/>
              </a:rPr>
              <a:t>dans la classe de</a:t>
            </a:r>
            <a:br>
              <a:rPr lang="fr-CA" sz="40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B2264"/>
                </a:solidFill>
                <a:latin typeface="Comic Sans MS"/>
              </a:rPr>
            </a:br>
            <a:r>
              <a:rPr lang="fr-CA" sz="40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B2264"/>
                </a:solidFill>
                <a:latin typeface="Comic Sans MS"/>
              </a:rPr>
              <a:t>votre enfant</a:t>
            </a:r>
            <a:endParaRPr lang="fr-CA" sz="4000" dirty="0">
              <a:solidFill>
                <a:srgbClr val="EB2264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D13396D-3203-4A78-849E-100B2A6DA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1" y="2270816"/>
            <a:ext cx="7772400" cy="1015663"/>
          </a:xfrm>
        </p:spPr>
        <p:txBody>
          <a:bodyPr/>
          <a:lstStyle/>
          <a:p>
            <a:pPr eaLnBrk="1" hangingPunct="1"/>
            <a:r>
              <a:rPr lang="fr-CA" sz="4000" b="1" dirty="0">
                <a:solidFill>
                  <a:srgbClr val="0A0D0E"/>
                </a:solidFill>
                <a:latin typeface="Comic Sans MS" pitchFamily="66" charset="0"/>
              </a:rPr>
              <a:t>Merci de votre présence!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6A796A8-F23F-4DB9-921B-2F98880DADFB}"/>
              </a:ext>
            </a:extLst>
          </p:cNvPr>
          <p:cNvSpPr>
            <a:spLocks/>
          </p:cNvSpPr>
          <p:nvPr/>
        </p:nvSpPr>
        <p:spPr bwMode="auto">
          <a:xfrm>
            <a:off x="3394648" y="3362426"/>
            <a:ext cx="3960440" cy="15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CA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[Nom]</a:t>
            </a:r>
            <a:br>
              <a:rPr lang="fr-CA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fr-CA" sz="1800" b="1" dirty="0">
                <a:solidFill>
                  <a:srgbClr val="0A0D0E"/>
                </a:solidFill>
                <a:latin typeface="Comic Sans MS" panose="030F0702030302020204" pitchFamily="66" charset="0"/>
              </a:rPr>
              <a:t>Enseignante</a:t>
            </a:r>
            <a:endParaRPr lang="fr-CA" sz="1600" b="1" dirty="0">
              <a:solidFill>
                <a:srgbClr val="0A0D0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title"/>
          </p:nvPr>
        </p:nvSpPr>
        <p:spPr>
          <a:xfrm>
            <a:off x="2728056" y="1698759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440" name="Google Shape;440;p37"/>
          <p:cNvSpPr txBox="1">
            <a:spLocks noGrp="1"/>
          </p:cNvSpPr>
          <p:nvPr>
            <p:ph type="body" idx="1"/>
          </p:nvPr>
        </p:nvSpPr>
        <p:spPr>
          <a:xfrm>
            <a:off x="2935875" y="27449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17A86"/>
              </a:buClr>
              <a:buSzPts val="2400"/>
              <a:buChar char="◎"/>
            </a:pPr>
            <a:r>
              <a:rPr lang="en" dirty="0">
                <a:solidFill>
                  <a:srgbClr val="617A86"/>
                </a:solidFill>
              </a:rPr>
              <a:t>Presentation template by </a:t>
            </a:r>
            <a:r>
              <a:rPr lang="en" u="sng" dirty="0">
                <a:solidFill>
                  <a:srgbClr val="617A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dirty="0">
              <a:solidFill>
                <a:srgbClr val="617A8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2400"/>
              <a:buChar char="◎"/>
            </a:pPr>
            <a:r>
              <a:rPr lang="en" dirty="0">
                <a:solidFill>
                  <a:srgbClr val="617A86"/>
                </a:solidFill>
              </a:rPr>
              <a:t>Photographs by </a:t>
            </a:r>
            <a:r>
              <a:rPr lang="en" u="sng" dirty="0">
                <a:solidFill>
                  <a:srgbClr val="617A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dirty="0">
              <a:solidFill>
                <a:srgbClr val="617A86"/>
              </a:solidFill>
            </a:endParaRPr>
          </a:p>
        </p:txBody>
      </p:sp>
      <p:sp>
        <p:nvSpPr>
          <p:cNvPr id="441" name="Google Shape;441;p3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0D02871-F28B-4181-99BD-3BB6C69CAB58}"/>
              </a:ext>
            </a:extLst>
          </p:cNvPr>
          <p:cNvSpPr/>
          <p:nvPr/>
        </p:nvSpPr>
        <p:spPr>
          <a:xfrm>
            <a:off x="269422" y="-220436"/>
            <a:ext cx="2334986" cy="2383972"/>
          </a:xfrm>
          <a:prstGeom prst="ellipse">
            <a:avLst/>
          </a:prstGeom>
          <a:solidFill>
            <a:srgbClr val="EB2264"/>
          </a:solidFill>
          <a:ln>
            <a:solidFill>
              <a:srgbClr val="EB2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0ECF8C1-0086-4781-B4EF-3E60281FC217}"/>
              </a:ext>
            </a:extLst>
          </p:cNvPr>
          <p:cNvSpPr/>
          <p:nvPr/>
        </p:nvSpPr>
        <p:spPr>
          <a:xfrm>
            <a:off x="563337" y="73479"/>
            <a:ext cx="1738993" cy="177981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B9674-83F5-4A91-A570-783415FAB7C3}"/>
              </a:ext>
            </a:extLst>
          </p:cNvPr>
          <p:cNvSpPr/>
          <p:nvPr/>
        </p:nvSpPr>
        <p:spPr>
          <a:xfrm>
            <a:off x="2015836" y="1743170"/>
            <a:ext cx="65601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/>
            <a:r>
              <a:rPr lang="fr-CA" sz="1800" dirty="0" err="1">
                <a:latin typeface="Comic Sans MS" panose="030F0702030302020204" pitchFamily="66" charset="0"/>
              </a:rPr>
              <a:t>am</a:t>
            </a:r>
            <a:r>
              <a:rPr lang="fr-CA" sz="1800" dirty="0">
                <a:latin typeface="Comic Sans MS" panose="030F0702030302020204" pitchFamily="66" charset="0"/>
              </a:rPr>
              <a:t>: </a:t>
            </a:r>
            <a:r>
              <a:rPr lang="fr-CA" sz="1800" b="1" dirty="0">
                <a:latin typeface="Comic Sans MS" panose="030F0702030302020204" pitchFamily="66" charset="0"/>
              </a:rPr>
              <a:t>8h10 à 10h42</a:t>
            </a:r>
            <a:r>
              <a:rPr lang="fr-CA" sz="1800" dirty="0">
                <a:latin typeface="Comic Sans MS" panose="030F0702030302020204" pitchFamily="66" charset="0"/>
              </a:rPr>
              <a:t>   pm:  </a:t>
            </a:r>
            <a:r>
              <a:rPr lang="fr-CA" sz="1800" b="1" dirty="0">
                <a:latin typeface="Comic Sans MS" panose="030F0702030302020204" pitchFamily="66" charset="0"/>
              </a:rPr>
              <a:t>12h55 à 15h05</a:t>
            </a:r>
          </a:p>
          <a:p>
            <a:pPr marL="0" lvl="2" indent="0">
              <a:buNone/>
            </a:pPr>
            <a:endParaRPr lang="fr-CA" sz="2000" b="1" dirty="0">
              <a:latin typeface="Comic Sans MS" panose="030F0702030302020204" pitchFamily="66" charset="0"/>
            </a:endParaRPr>
          </a:p>
          <a:p>
            <a:pPr marL="355600" lvl="2" indent="-355600"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La surveillance sur la cour commence à </a:t>
            </a:r>
            <a:r>
              <a:rPr lang="fr-CA" sz="1800" b="1" dirty="0">
                <a:latin typeface="Comic Sans MS" panose="030F0702030302020204" pitchFamily="66" charset="0"/>
              </a:rPr>
              <a:t>8h00 et 12h50 </a:t>
            </a:r>
            <a:r>
              <a:rPr lang="fr-CA" sz="1800" dirty="0">
                <a:latin typeface="Comic Sans MS" panose="030F0702030302020204" pitchFamily="66" charset="0"/>
              </a:rPr>
              <a:t>En retard? Se présenter au secrétariat</a:t>
            </a:r>
          </a:p>
          <a:p>
            <a:pPr marL="355600" lvl="2" indent="-355600"/>
            <a:endParaRPr lang="fr-CA" sz="2000" dirty="0">
              <a:latin typeface="Comic Sans MS" panose="030F0702030302020204" pitchFamily="66" charset="0"/>
              <a:cs typeface="Calibri"/>
            </a:endParaRP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Les </a:t>
            </a:r>
            <a:r>
              <a:rPr lang="fr-CA" sz="1800" u="sng" dirty="0">
                <a:latin typeface="Comic Sans MS" panose="030F0702030302020204" pitchFamily="66" charset="0"/>
              </a:rPr>
              <a:t>entrées</a:t>
            </a:r>
            <a:r>
              <a:rPr lang="fr-CA" sz="1800" dirty="0">
                <a:latin typeface="Comic Sans MS" panose="030F0702030302020204" pitchFamily="66" charset="0"/>
              </a:rPr>
              <a:t> et les </a:t>
            </a:r>
            <a:r>
              <a:rPr lang="fr-CA" sz="1800" u="sng" dirty="0">
                <a:latin typeface="Comic Sans MS" panose="030F0702030302020204" pitchFamily="66" charset="0"/>
              </a:rPr>
              <a:t>sorties</a:t>
            </a:r>
            <a:r>
              <a:rPr lang="fr-CA" sz="1800" dirty="0">
                <a:latin typeface="Comic Sans MS" panose="030F0702030302020204" pitchFamily="66" charset="0"/>
              </a:rPr>
              <a:t> se font [endroit]</a:t>
            </a:r>
          </a:p>
          <a:p>
            <a:pPr marL="0" lvl="2" indent="0">
              <a:buNone/>
            </a:pPr>
            <a:endParaRPr lang="fr-CA" sz="1800" dirty="0">
              <a:latin typeface="Comic Sans MS" panose="030F0702030302020204" pitchFamily="66" charset="0"/>
              <a:cs typeface="Calibri"/>
            </a:endParaRP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Si absence ou retard, aviser le secrétariat: [courriel], [téléphone]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E115C58-70D4-4780-9B9B-47352C4C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209"/>
            <a:ext cx="8229600" cy="778098"/>
          </a:xfrm>
        </p:spPr>
        <p:txBody>
          <a:bodyPr/>
          <a:lstStyle/>
          <a:p>
            <a:pPr algn="ctr"/>
            <a:r>
              <a:rPr lang="fr-CA" sz="3200" dirty="0">
                <a:solidFill>
                  <a:srgbClr val="0A0D0E"/>
                </a:solidFill>
                <a:latin typeface="Comic Sans MS" panose="030F0702030302020204" pitchFamily="66" charset="0"/>
              </a:rPr>
              <a:t>L’horaire régulier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5878BFF-093C-4150-BD5B-F2F925B1A532}"/>
              </a:ext>
            </a:extLst>
          </p:cNvPr>
          <p:cNvSpPr/>
          <p:nvPr/>
        </p:nvSpPr>
        <p:spPr>
          <a:xfrm>
            <a:off x="2068194" y="2727411"/>
            <a:ext cx="347330" cy="161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A5F4A48-64C4-4399-B9EC-D28A9023026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3200" dirty="0">
                <a:latin typeface="Comic Sans MS" panose="030F0702030302020204" pitchFamily="66" charset="0"/>
              </a:rPr>
              <a:t>Une journée au préscolaire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CB352E-170E-4925-9C17-CDC51493B93A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4114800" cy="52565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CA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20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am</a:t>
            </a:r>
            <a:endParaRPr lang="fr-CA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ctr"/>
            <a:endParaRPr lang="fr-CA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dirty="0">
                <a:latin typeface="Comic Sans MS" panose="030F0702030302020204" pitchFamily="66" charset="0"/>
              </a:rPr>
              <a:t>Accueil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dirty="0">
                <a:latin typeface="Comic Sans MS" panose="030F0702030302020204" pitchFamily="66" charset="0"/>
              </a:rPr>
              <a:t>Routine du calendrier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dirty="0">
                <a:latin typeface="Comic Sans MS" panose="030F0702030302020204" pitchFamily="66" charset="0"/>
              </a:rPr>
              <a:t>Causerie, danse, psychomotricité, chansons…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dirty="0">
                <a:latin typeface="Comic Sans MS" panose="030F0702030302020204" pitchFamily="66" charset="0"/>
              </a:rPr>
              <a:t>Collation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dirty="0">
                <a:latin typeface="Comic Sans MS" panose="030F0702030302020204" pitchFamily="66" charset="0"/>
              </a:rPr>
              <a:t>Ateliers défis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dirty="0">
                <a:latin typeface="Comic Sans MS" panose="030F0702030302020204" pitchFamily="66" charset="0"/>
              </a:rPr>
              <a:t>Jeux libres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572FDC5-CC0A-4CE8-91A4-8B6D33800A5D}"/>
              </a:ext>
            </a:extLst>
          </p:cNvPr>
          <p:cNvSpPr txBox="1">
            <a:spLocks/>
          </p:cNvSpPr>
          <p:nvPr/>
        </p:nvSpPr>
        <p:spPr bwMode="auto">
          <a:xfrm>
            <a:off x="5004048" y="1196754"/>
            <a:ext cx="3691136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CA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CA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pm</a:t>
            </a:r>
          </a:p>
          <a:p>
            <a:pPr marL="0" indent="0" algn="ctr">
              <a:buNone/>
            </a:pPr>
            <a:endParaRPr lang="fr-CA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rgbClr val="0A0D0E"/>
                </a:solidFill>
                <a:latin typeface="Comic Sans MS" panose="030F0702030302020204" pitchFamily="66" charset="0"/>
              </a:rPr>
              <a:t>Jeux extérieurs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rgbClr val="0A0D0E"/>
                </a:solidFill>
                <a:latin typeface="Comic Sans MS" panose="030F0702030302020204" pitchFamily="66" charset="0"/>
              </a:rPr>
              <a:t>Détente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rgbClr val="0A0D0E"/>
                </a:solidFill>
                <a:latin typeface="Comic Sans MS" panose="030F0702030302020204" pitchFamily="66" charset="0"/>
              </a:rPr>
              <a:t>Histoire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rgbClr val="0A0D0E"/>
                </a:solidFill>
                <a:latin typeface="Comic Sans MS" panose="030F0702030302020204" pitchFamily="66" charset="0"/>
              </a:rPr>
              <a:t>Activité dirigée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rgbClr val="0A0D0E"/>
                </a:solidFill>
                <a:latin typeface="Comic Sans MS" panose="030F0702030302020204" pitchFamily="66" charset="0"/>
              </a:rPr>
              <a:t>Jeux libres</a:t>
            </a:r>
          </a:p>
          <a:p>
            <a:pPr marL="0" indent="0">
              <a:buNone/>
            </a:pPr>
            <a:endParaRPr lang="fr-CA" sz="2800" dirty="0">
              <a:latin typeface="Comic Sans MS" panose="030F0702030302020204" pitchFamily="66" charset="0"/>
            </a:endParaRPr>
          </a:p>
        </p:txBody>
      </p:sp>
      <p:sp>
        <p:nvSpPr>
          <p:cNvPr id="10" name="Rectangle à coins arrondis 4">
            <a:extLst>
              <a:ext uri="{FF2B5EF4-FFF2-40B4-BE49-F238E27FC236}">
                <a16:creationId xmlns:a16="http://schemas.microsoft.com/office/drawing/2014/main" id="{F013D7E3-0C06-4A65-AC09-D0B51B2D6FB1}"/>
              </a:ext>
            </a:extLst>
          </p:cNvPr>
          <p:cNvSpPr/>
          <p:nvPr/>
        </p:nvSpPr>
        <p:spPr>
          <a:xfrm>
            <a:off x="391857" y="1293252"/>
            <a:ext cx="3961571" cy="3335897"/>
          </a:xfrm>
          <a:prstGeom prst="roundRect">
            <a:avLst/>
          </a:prstGeom>
          <a:noFill/>
          <a:ln w="41275">
            <a:solidFill>
              <a:srgbClr val="EB22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FF589DF-215E-4616-8FE1-C7C22D141894}"/>
              </a:ext>
            </a:extLst>
          </p:cNvPr>
          <p:cNvSpPr/>
          <p:nvPr/>
        </p:nvSpPr>
        <p:spPr>
          <a:xfrm>
            <a:off x="2225749" y="1545265"/>
            <a:ext cx="567070" cy="53162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05F6735-CF5A-4538-B675-1793E51332E4}"/>
              </a:ext>
            </a:extLst>
          </p:cNvPr>
          <p:cNvSpPr/>
          <p:nvPr/>
        </p:nvSpPr>
        <p:spPr>
          <a:xfrm>
            <a:off x="6528391" y="1545265"/>
            <a:ext cx="567070" cy="53162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à coins arrondis 4">
            <a:extLst>
              <a:ext uri="{FF2B5EF4-FFF2-40B4-BE49-F238E27FC236}">
                <a16:creationId xmlns:a16="http://schemas.microsoft.com/office/drawing/2014/main" id="{5E139D54-9B85-4BFE-A140-92BC811A5670}"/>
              </a:ext>
            </a:extLst>
          </p:cNvPr>
          <p:cNvSpPr/>
          <p:nvPr/>
        </p:nvSpPr>
        <p:spPr>
          <a:xfrm>
            <a:off x="4771736" y="1293262"/>
            <a:ext cx="3961571" cy="3335897"/>
          </a:xfrm>
          <a:prstGeom prst="roundRect">
            <a:avLst/>
          </a:prstGeom>
          <a:noFill/>
          <a:ln w="41275">
            <a:solidFill>
              <a:srgbClr val="EB22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D8E9147-0E70-4C70-A92C-582CFDAECB5D}"/>
              </a:ext>
            </a:extLst>
          </p:cNvPr>
          <p:cNvSpPr/>
          <p:nvPr/>
        </p:nvSpPr>
        <p:spPr>
          <a:xfrm>
            <a:off x="3990754" y="827786"/>
            <a:ext cx="1162492" cy="1070344"/>
          </a:xfrm>
          <a:prstGeom prst="ellipse">
            <a:avLst/>
          </a:prstGeom>
          <a:solidFill>
            <a:srgbClr val="EB2264"/>
          </a:solidFill>
          <a:ln>
            <a:solidFill>
              <a:srgbClr val="EB2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accent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ADA14-19F0-4B51-8A94-C26D0DE57635}"/>
              </a:ext>
            </a:extLst>
          </p:cNvPr>
          <p:cNvSpPr/>
          <p:nvPr/>
        </p:nvSpPr>
        <p:spPr>
          <a:xfrm>
            <a:off x="1796240" y="1710078"/>
            <a:ext cx="5551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latin typeface="Comic Sans MS" panose="030F0702030302020204" pitchFamily="66" charset="0"/>
              </a:rPr>
              <a:t>Communication maison-école</a:t>
            </a:r>
            <a:endParaRPr lang="fr-CA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BE999-11FF-47D4-B149-163CEDE7F557}"/>
              </a:ext>
            </a:extLst>
          </p:cNvPr>
          <p:cNvSpPr/>
          <p:nvPr/>
        </p:nvSpPr>
        <p:spPr>
          <a:xfrm>
            <a:off x="3072810" y="2571750"/>
            <a:ext cx="3661144" cy="17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Pochette messager</a:t>
            </a:r>
            <a:endParaRPr lang="fr-CA" sz="2000" dirty="0">
              <a:latin typeface="Comic Sans MS" panose="030F0702030302020204" pitchFamily="66" charset="0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Courriel</a:t>
            </a: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Rencontre sur r-v seulement</a:t>
            </a: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  <a:cs typeface="Calibri"/>
              </a:rPr>
              <a:t>Appel téléphonique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8A4384-6731-4787-BBA1-FDEFC56C80B4}"/>
              </a:ext>
            </a:extLst>
          </p:cNvPr>
          <p:cNvSpPr/>
          <p:nvPr/>
        </p:nvSpPr>
        <p:spPr>
          <a:xfrm>
            <a:off x="4163927" y="978196"/>
            <a:ext cx="816146" cy="772633"/>
          </a:xfrm>
          <a:prstGeom prst="ellipse">
            <a:avLst/>
          </a:prstGeom>
          <a:solidFill>
            <a:schemeClr val="bg1"/>
          </a:solidFill>
          <a:ln>
            <a:solidFill>
              <a:srgbClr val="EB2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D305E-C5A0-474B-91D6-A2827777BC87}"/>
              </a:ext>
            </a:extLst>
          </p:cNvPr>
          <p:cNvSpPr/>
          <p:nvPr/>
        </p:nvSpPr>
        <p:spPr>
          <a:xfrm>
            <a:off x="3147237" y="270085"/>
            <a:ext cx="2828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dirty="0">
                <a:latin typeface="Comic Sans MS" panose="030F0702030302020204" pitchFamily="66" charset="0"/>
              </a:rPr>
              <a:t>La collation</a:t>
            </a:r>
            <a:endParaRPr lang="fr-CA" sz="3200" dirty="0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942FD881-661D-4427-8C84-52C6328C7FB5}"/>
              </a:ext>
            </a:extLst>
          </p:cNvPr>
          <p:cNvGrpSpPr>
            <a:grpSpLocks/>
          </p:cNvGrpSpPr>
          <p:nvPr/>
        </p:nvGrpSpPr>
        <p:grpSpPr bwMode="auto">
          <a:xfrm>
            <a:off x="6048022" y="89403"/>
            <a:ext cx="1224136" cy="1152128"/>
            <a:chOff x="9081" y="2524"/>
            <a:chExt cx="1440" cy="126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6121E124-924C-45D0-9DD1-4F1B03C03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" y="2704"/>
              <a:ext cx="1080" cy="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51913F36-36F9-4042-A1DE-39D32D922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" y="2524"/>
              <a:ext cx="1440" cy="1260"/>
            </a:xfrm>
            <a:custGeom>
              <a:avLst/>
              <a:gdLst>
                <a:gd name="G0" fmla="+- 1575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55" y="16743"/>
                  </a:moveTo>
                  <a:cubicBezTo>
                    <a:pt x="19256" y="15079"/>
                    <a:pt x="20025" y="12974"/>
                    <a:pt x="20025" y="10800"/>
                  </a:cubicBezTo>
                  <a:cubicBezTo>
                    <a:pt x="20025" y="5705"/>
                    <a:pt x="15894" y="1575"/>
                    <a:pt x="10800" y="1575"/>
                  </a:cubicBezTo>
                  <a:cubicBezTo>
                    <a:pt x="8625" y="1574"/>
                    <a:pt x="6520" y="2343"/>
                    <a:pt x="4856" y="3744"/>
                  </a:cubicBezTo>
                  <a:close/>
                  <a:moveTo>
                    <a:pt x="3744" y="4856"/>
                  </a:moveTo>
                  <a:cubicBezTo>
                    <a:pt x="2343" y="6520"/>
                    <a:pt x="1575" y="8625"/>
                    <a:pt x="1575" y="10799"/>
                  </a:cubicBezTo>
                  <a:cubicBezTo>
                    <a:pt x="1575" y="15894"/>
                    <a:pt x="5705" y="20025"/>
                    <a:pt x="10800" y="20025"/>
                  </a:cubicBezTo>
                  <a:cubicBezTo>
                    <a:pt x="12974" y="20025"/>
                    <a:pt x="15079" y="19256"/>
                    <a:pt x="16743" y="1785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64C365D-F613-43F1-A5C0-16EC24BA9D43}"/>
              </a:ext>
            </a:extLst>
          </p:cNvPr>
          <p:cNvSpPr/>
          <p:nvPr/>
        </p:nvSpPr>
        <p:spPr>
          <a:xfrm>
            <a:off x="2172074" y="1541474"/>
            <a:ext cx="5100084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Recommandations: fruits frais, légumes et fromage.</a:t>
            </a:r>
          </a:p>
          <a:p>
            <a:pPr marL="285750" lvl="2" indent="-285750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Évitez les liquides pour limiter les dégâts. Choisissez une collation que votre enfant est capable de manipuler seul.</a:t>
            </a:r>
          </a:p>
          <a:p>
            <a:pPr marL="285750" lvl="2" indent="-285750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Préparez les fruits à l’avance si nécessaire (ex:  pelez les oranges)</a:t>
            </a:r>
          </a:p>
          <a:p>
            <a:pPr marL="285750" lvl="2" indent="-285750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fr-CA" sz="1800" dirty="0">
                <a:latin typeface="Comic Sans MS" panose="030F0702030302020204" pitchFamily="66" charset="0"/>
              </a:rPr>
              <a:t>Gourde d’eau (fontaine non accessible)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ctrTitle" idx="4294967295"/>
          </p:nvPr>
        </p:nvSpPr>
        <p:spPr>
          <a:xfrm>
            <a:off x="1374198" y="0"/>
            <a:ext cx="6534300" cy="681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fr-CA" sz="3200" dirty="0">
                <a:solidFill>
                  <a:srgbClr val="0A0D0E"/>
                </a:solidFill>
                <a:latin typeface="Comic Sans MS" panose="030F0702030302020204" pitchFamily="66" charset="0"/>
              </a:rPr>
              <a:t>Le programme de la maternelle</a:t>
            </a:r>
            <a:endParaRPr sz="3200" dirty="0">
              <a:solidFill>
                <a:srgbClr val="0A0D0E"/>
              </a:solidFill>
            </a:endParaRPr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26" name="Picture 2" descr="Accompagner mon enfant vers le préscolaireQu&amp;#39;est-ce que mon enfant va  apprendre à la maternelle? - Accompagner mon enfant vers le préscolaire">
            <a:extLst>
              <a:ext uri="{FF2B5EF4-FFF2-40B4-BE49-F238E27FC236}">
                <a16:creationId xmlns:a16="http://schemas.microsoft.com/office/drawing/2014/main" id="{AFAA8B0D-F1D5-4014-B9CA-3EA83383D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314" r="2273" b="1116"/>
          <a:stretch/>
        </p:blipFill>
        <p:spPr bwMode="auto">
          <a:xfrm>
            <a:off x="2234045" y="602673"/>
            <a:ext cx="4675909" cy="44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" name="Picture 2" descr="http://seduc.csdecou.qc.ca/versleprescolaire/files/2021/07/synth%C3%A8se-prog.png">
            <a:extLst>
              <a:ext uri="{FF2B5EF4-FFF2-40B4-BE49-F238E27FC236}">
                <a16:creationId xmlns:a16="http://schemas.microsoft.com/office/drawing/2014/main" id="{631019D6-052B-4822-BA47-0E2373BA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-375"/>
            <a:ext cx="40719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50846E4-3971-4E3D-BD46-5C7075305535}"/>
              </a:ext>
            </a:extLst>
          </p:cNvPr>
          <p:cNvSpPr/>
          <p:nvPr/>
        </p:nvSpPr>
        <p:spPr>
          <a:xfrm>
            <a:off x="6915150" y="2898321"/>
            <a:ext cx="2334986" cy="2383972"/>
          </a:xfrm>
          <a:prstGeom prst="ellipse">
            <a:avLst/>
          </a:prstGeom>
          <a:solidFill>
            <a:srgbClr val="EB2264"/>
          </a:solidFill>
          <a:ln>
            <a:solidFill>
              <a:srgbClr val="EB2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FD0974-A500-4282-AC96-11944241A107}"/>
              </a:ext>
            </a:extLst>
          </p:cNvPr>
          <p:cNvSpPr/>
          <p:nvPr/>
        </p:nvSpPr>
        <p:spPr>
          <a:xfrm>
            <a:off x="7229553" y="3200400"/>
            <a:ext cx="1738993" cy="177981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074" name="Picture 2" descr="https://lh5.googleusercontent.com/2B5m30Ke0bQlTf_Tq5IEenwxvdDXojXTYgC7gkkXJbXs9-4IZSvQaPfanCINNfIDgyjaTzzVqwPg6IzmZUuCG-fKHt0O12_wTRxCfOT1HsRCyuJAtRoXc3NBi8ln_LeD9NXLg9Q=s0">
            <a:extLst>
              <a:ext uri="{FF2B5EF4-FFF2-40B4-BE49-F238E27FC236}">
                <a16:creationId xmlns:a16="http://schemas.microsoft.com/office/drawing/2014/main" id="{94420774-88D9-4BA5-9936-28ADC5A8B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2422" r="2280" b="2147"/>
          <a:stretch/>
        </p:blipFill>
        <p:spPr bwMode="auto">
          <a:xfrm>
            <a:off x="1928037" y="751369"/>
            <a:ext cx="6074735" cy="34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F5EA751A-597B-4BC2-83F0-B25BB07B97B8}"/>
              </a:ext>
            </a:extLst>
          </p:cNvPr>
          <p:cNvSpPr/>
          <p:nvPr/>
        </p:nvSpPr>
        <p:spPr>
          <a:xfrm>
            <a:off x="7788729" y="4041320"/>
            <a:ext cx="1118507" cy="1119600"/>
          </a:xfrm>
          <a:prstGeom prst="ellipse">
            <a:avLst/>
          </a:prstGeom>
          <a:solidFill>
            <a:schemeClr val="bg1"/>
          </a:solidFill>
          <a:ln>
            <a:solidFill>
              <a:srgbClr val="EB2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234C197-588D-48D4-BB0B-B65C99AFCE84}"/>
              </a:ext>
            </a:extLst>
          </p:cNvPr>
          <p:cNvSpPr/>
          <p:nvPr/>
        </p:nvSpPr>
        <p:spPr>
          <a:xfrm>
            <a:off x="7941130" y="4193722"/>
            <a:ext cx="819150" cy="820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EB2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0FCA19B-9215-4A09-B875-FB4A1F93C706}"/>
              </a:ext>
            </a:extLst>
          </p:cNvPr>
          <p:cNvSpPr/>
          <p:nvPr/>
        </p:nvSpPr>
        <p:spPr>
          <a:xfrm>
            <a:off x="8093530" y="4346121"/>
            <a:ext cx="542095" cy="543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FFE45-7127-4057-803E-11E8F39324F0}"/>
              </a:ext>
            </a:extLst>
          </p:cNvPr>
          <p:cNvSpPr/>
          <p:nvPr/>
        </p:nvSpPr>
        <p:spPr>
          <a:xfrm>
            <a:off x="2085109" y="2191060"/>
            <a:ext cx="4572000" cy="11156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fr-CA" sz="2800" b="1" dirty="0">
                <a:latin typeface="Comic Sans MS"/>
                <a:cs typeface="Comic Sans MS"/>
              </a:rPr>
              <a:t>Merci de votre confiance et de votre collaboration!</a:t>
            </a:r>
          </a:p>
          <a:p>
            <a:pPr marL="0" indent="0" algn="ctr">
              <a:buNone/>
            </a:pPr>
            <a:endParaRPr lang="fr-CA" sz="1050" dirty="0">
              <a:latin typeface="Comic Sans MS"/>
              <a:cs typeface="Comic Sans M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81B257-3F51-4D0C-9692-D6D5853557CA}"/>
              </a:ext>
            </a:extLst>
          </p:cNvPr>
          <p:cNvSpPr/>
          <p:nvPr/>
        </p:nvSpPr>
        <p:spPr>
          <a:xfrm>
            <a:off x="2549489" y="924701"/>
            <a:ext cx="5455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/>
                <a:cs typeface="Comic Sans MS"/>
              </a:rPr>
              <a:t>Bonne année scolaire!</a:t>
            </a:r>
          </a:p>
        </p:txBody>
      </p:sp>
      <p:pic>
        <p:nvPicPr>
          <p:cNvPr id="2052" name="Picture 4" descr="1.000+ kostenlose Studenten und Schule-Bilder - Pixabay">
            <a:extLst>
              <a:ext uri="{FF2B5EF4-FFF2-40B4-BE49-F238E27FC236}">
                <a16:creationId xmlns:a16="http://schemas.microsoft.com/office/drawing/2014/main" id="{3EF8E6B1-B17E-4484-8DDA-32D50233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29" y="3072987"/>
            <a:ext cx="3836983" cy="18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368F47-6D4E-43F2-9278-717E358F3C85}"/>
              </a:ext>
            </a:extLst>
          </p:cNvPr>
          <p:cNvSpPr/>
          <p:nvPr/>
        </p:nvSpPr>
        <p:spPr>
          <a:xfrm>
            <a:off x="806329" y="3804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fr-CA" sz="1800" dirty="0">
                <a:latin typeface="Comic Sans MS"/>
                <a:cs typeface="Comic Sans MS"/>
              </a:rPr>
              <a:t>Pour me joindre: </a:t>
            </a:r>
            <a:br>
              <a:rPr lang="fr-CA" sz="1800" dirty="0">
                <a:latin typeface="Comic Sans MS"/>
                <a:cs typeface="Comic Sans MS"/>
              </a:rPr>
            </a:br>
            <a:r>
              <a:rPr lang="fr-CA" sz="1800" dirty="0">
                <a:latin typeface="Comic Sans MS"/>
                <a:cs typeface="Comic Sans MS"/>
              </a:rPr>
              <a:t>[adresse courriel]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009AC7-14A0-457A-929C-EA4C531D5BF3}"/>
              </a:ext>
            </a:extLst>
          </p:cNvPr>
          <p:cNvSpPr txBox="1"/>
          <p:nvPr/>
        </p:nvSpPr>
        <p:spPr>
          <a:xfrm>
            <a:off x="7689273" y="4947375"/>
            <a:ext cx="14547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500" dirty="0"/>
              <a:t>Source de l’image: Pixabay.com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160</Words>
  <Application>Microsoft Office PowerPoint</Application>
  <PresentationFormat>Affichage à l'écran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Comic Sans MS</vt:lpstr>
      <vt:lpstr>Nixie One</vt:lpstr>
      <vt:lpstr>Calibri</vt:lpstr>
      <vt:lpstr>Arial</vt:lpstr>
      <vt:lpstr>Varela Round</vt:lpstr>
      <vt:lpstr>Courier New</vt:lpstr>
      <vt:lpstr>Puck template</vt:lpstr>
      <vt:lpstr>Merci de votre présence!</vt:lpstr>
      <vt:lpstr>L’horaire régulier</vt:lpstr>
      <vt:lpstr>Présentation PowerPoint</vt:lpstr>
      <vt:lpstr>Présentation PowerPoint</vt:lpstr>
      <vt:lpstr>Présentation PowerPoint</vt:lpstr>
      <vt:lpstr>Le programme de la maternelle</vt:lpstr>
      <vt:lpstr>Présentation PowerPoint</vt:lpstr>
      <vt:lpstr>Présentation PowerPoint</vt:lpstr>
      <vt:lpstr>Présentation PowerPoint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Merci de votre présence!</dc:title>
  <dc:creator>Aubry Nathalie</dc:creator>
  <cp:lastModifiedBy>Aubry Nathalie</cp:lastModifiedBy>
  <cp:revision>7</cp:revision>
  <dcterms:modified xsi:type="dcterms:W3CDTF">2021-09-28T21:48:03Z</dcterms:modified>
</cp:coreProperties>
</file>