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9144000" cy="5143500" type="screen16x9"/>
  <p:notesSz cx="6858000" cy="9144000"/>
  <p:embeddedFontLst>
    <p:embeddedFont>
      <p:font typeface="Chelsea Market" panose="02000000000000000000" pitchFamily="2" charset="0"/>
      <p:regular r:id="rId30"/>
    </p:embeddedFont>
    <p:embeddedFont>
      <p:font typeface="Happy Monkey" panose="02000500000000020004" pitchFamily="2" charset="0"/>
      <p:regular r:id="rId31"/>
    </p:embeddedFont>
    <p:embeddedFont>
      <p:font typeface="Playfair Display SC" pitchFamily="2" charset="77"/>
      <p:regular r:id="rId32"/>
      <p:bold r:id="rId33"/>
      <p:italic r:id="rId34"/>
      <p:boldItalic r:id="rId35"/>
    </p:embeddedFont>
    <p:embeddedFont>
      <p:font typeface="Roboto" panose="02000000000000000000" pitchFamily="2" charset="0"/>
      <p:regular r:id="rId36"/>
      <p:bold r:id="rId37"/>
      <p:italic r:id="rId38"/>
      <p:boldItalic r:id="rId39"/>
    </p:embeddedFont>
    <p:embeddedFont>
      <p:font typeface="Roboto Slab" pitchFamily="2" charset="0"/>
      <p:regular r:id="rId40"/>
      <p:bold r:id="rId4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32"/>
  </p:normalViewPr>
  <p:slideViewPr>
    <p:cSldViewPr snapToGrid="0">
      <p:cViewPr varScale="1">
        <p:scale>
          <a:sx n="142" d="100"/>
          <a:sy n="142" d="100"/>
        </p:scale>
        <p:origin x="760" y="16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20" Type="http://schemas.openxmlformats.org/officeDocument/2006/relationships/slide" Target="slides/slide19.xml"/><Relationship Id="rId41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ad88b2fa7e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ad88b2fa7e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Par Marie-Pier Fortin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b6426cb22a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b6426cb22a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9d3f978626_0_2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9d3f978626_0_2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9d3f978626_0_4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9d3f978626_0_4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b6426cb22a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b6426cb22a_0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9d3f978626_0_2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9d3f978626_0_2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9d3f978626_0_4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9d3f978626_0_4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b6426cb22a_0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b6426cb22a_0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9d3f978626_0_1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Google Shape;341;g9d3f978626_0_1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9d3f978626_0_4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" name="Google Shape;360;g9d3f978626_0_4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b6426cb22a_0_1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2" name="Google Shape;372;gb6426cb22a_0_1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abee15a88a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abee15a88a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9d3f978626_0_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9" name="Google Shape;399;g9d3f978626_0_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9d3f978626_0_4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8" name="Google Shape;418;g9d3f978626_0_4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b6426cb22a_0_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1" name="Google Shape;431;gb6426cb22a_0_1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9d3f978626_0_3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" name="Google Shape;458;g9d3f978626_0_3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g9d3f978626_0_4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7" name="Google Shape;477;g9d3f978626_0_4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gb6426cb22a_0_2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9" name="Google Shape;489;gb6426cb22a_0_2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g9d3f978626_0_1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7" name="Google Shape;517;g9d3f978626_0_1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g9d3f978626_0_5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6" name="Google Shape;536;g9d3f978626_0_5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abee15a88a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abee15a88a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c6f75fceb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c6f75fceb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c6f75fceb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c6f75fceb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9d3f978626_0_3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9d3f978626_0_3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b6426cb22a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b6426cb22a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9d3f978626_0_1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9d3f978626_0_1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9d3f978626_0_3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9d3f978626_0_3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1524800" y="672606"/>
            <a:ext cx="1081625" cy="1124950"/>
          </a:xfrm>
          <a:custGeom>
            <a:avLst/>
            <a:gdLst/>
            <a:ahLst/>
            <a:cxnLst/>
            <a:rect l="l" t="t" r="r" b="b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accent5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11" name="Google Shape;11;p2"/>
          <p:cNvSpPr/>
          <p:nvPr/>
        </p:nvSpPr>
        <p:spPr>
          <a:xfrm rot="10800000">
            <a:off x="6537563" y="3342925"/>
            <a:ext cx="1081625" cy="1124950"/>
          </a:xfrm>
          <a:custGeom>
            <a:avLst/>
            <a:gdLst/>
            <a:ahLst/>
            <a:cxnLst/>
            <a:rect l="l" t="t" r="r" b="b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accent5"/>
            </a:solidFill>
            <a:prstDash val="solid"/>
            <a:miter lim="8000"/>
            <a:headEnd type="none" w="sm" len="sm"/>
            <a:tailEnd type="none" w="sm" len="sm"/>
          </a:ln>
        </p:spPr>
      </p:sp>
      <p:cxnSp>
        <p:nvCxnSpPr>
          <p:cNvPr id="12" name="Google Shape;12;p2"/>
          <p:cNvCxnSpPr/>
          <p:nvPr/>
        </p:nvCxnSpPr>
        <p:spPr>
          <a:xfrm>
            <a:off x="4359602" y="2817464"/>
            <a:ext cx="4248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1680302" y="1188925"/>
            <a:ext cx="5783400" cy="14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1680302" y="3049450"/>
            <a:ext cx="5783400" cy="90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1"/>
          <p:cNvSpPr/>
          <p:nvPr/>
        </p:nvSpPr>
        <p:spPr>
          <a:xfrm>
            <a:off x="150" y="5076825"/>
            <a:ext cx="9143700" cy="66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11"/>
          <p:cNvSpPr txBox="1">
            <a:spLocks noGrp="1"/>
          </p:cNvSpPr>
          <p:nvPr>
            <p:ph type="title" hasCustomPrompt="1"/>
          </p:nvPr>
        </p:nvSpPr>
        <p:spPr>
          <a:xfrm>
            <a:off x="387900" y="1152450"/>
            <a:ext cx="8368200" cy="15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5" name="Google Shape;55;p11"/>
          <p:cNvSpPr txBox="1">
            <a:spLocks noGrp="1"/>
          </p:cNvSpPr>
          <p:nvPr>
            <p:ph type="body" idx="1"/>
          </p:nvPr>
        </p:nvSpPr>
        <p:spPr>
          <a:xfrm>
            <a:off x="387900" y="2919450"/>
            <a:ext cx="8368200" cy="10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" name="Google Shape;56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Google Shape;17;p3"/>
          <p:cNvCxnSpPr/>
          <p:nvPr/>
        </p:nvCxnSpPr>
        <p:spPr>
          <a:xfrm>
            <a:off x="4359602" y="2817464"/>
            <a:ext cx="4248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480750" y="1764950"/>
            <a:ext cx="8222100" cy="90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Google Shape;21;p4"/>
          <p:cNvCxnSpPr/>
          <p:nvPr/>
        </p:nvCxnSpPr>
        <p:spPr>
          <a:xfrm>
            <a:off x="492563" y="1260284"/>
            <a:ext cx="4248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Google Shape;26;p5"/>
          <p:cNvCxnSpPr/>
          <p:nvPr/>
        </p:nvCxnSpPr>
        <p:spPr>
          <a:xfrm>
            <a:off x="492563" y="1260284"/>
            <a:ext cx="4248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7" name="Google Shape;27;p5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body" idx="1"/>
          </p:nvPr>
        </p:nvSpPr>
        <p:spPr>
          <a:xfrm>
            <a:off x="387900" y="1489825"/>
            <a:ext cx="3999900" cy="30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2"/>
          </p:nvPr>
        </p:nvSpPr>
        <p:spPr>
          <a:xfrm>
            <a:off x="4756200" y="1489825"/>
            <a:ext cx="3999900" cy="30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Google Shape;35;p7"/>
          <p:cNvCxnSpPr/>
          <p:nvPr/>
        </p:nvCxnSpPr>
        <p:spPr>
          <a:xfrm>
            <a:off x="489218" y="1412277"/>
            <a:ext cx="3315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6" name="Google Shape;36;p7"/>
          <p:cNvSpPr txBox="1">
            <a:spLocks noGrp="1"/>
          </p:cNvSpPr>
          <p:nvPr>
            <p:ph type="title"/>
          </p:nvPr>
        </p:nvSpPr>
        <p:spPr>
          <a:xfrm>
            <a:off x="3879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body" idx="1"/>
          </p:nvPr>
        </p:nvSpPr>
        <p:spPr>
          <a:xfrm>
            <a:off x="387900" y="1594025"/>
            <a:ext cx="2808000" cy="268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41" name="Google Shape;41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9"/>
          <p:cNvSpPr/>
          <p:nvPr/>
        </p:nvSpPr>
        <p:spPr>
          <a:xfrm>
            <a:off x="4572000" y="-7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4" name="Google Shape;44;p9"/>
          <p:cNvCxnSpPr/>
          <p:nvPr/>
        </p:nvCxnSpPr>
        <p:spPr>
          <a:xfrm>
            <a:off x="5029675" y="4495503"/>
            <a:ext cx="540900" cy="0"/>
          </a:xfrm>
          <a:prstGeom prst="straightConnector1">
            <a:avLst/>
          </a:prstGeom>
          <a:noFill/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5" name="Google Shape;45;p9"/>
          <p:cNvSpPr txBox="1">
            <a:spLocks noGrp="1"/>
          </p:cNvSpPr>
          <p:nvPr>
            <p:ph type="title"/>
          </p:nvPr>
        </p:nvSpPr>
        <p:spPr>
          <a:xfrm>
            <a:off x="265500" y="1209075"/>
            <a:ext cx="4045200" cy="150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>
            <a:endParaRPr/>
          </a:p>
        </p:txBody>
      </p:sp>
      <p:sp>
        <p:nvSpPr>
          <p:cNvPr id="46" name="Google Shape;46;p9"/>
          <p:cNvSpPr txBox="1">
            <a:spLocks noGrp="1"/>
          </p:cNvSpPr>
          <p:nvPr>
            <p:ph type="subTitle" idx="1"/>
          </p:nvPr>
        </p:nvSpPr>
        <p:spPr>
          <a:xfrm>
            <a:off x="265500" y="276900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0"/>
          <p:cNvSpPr txBox="1">
            <a:spLocks noGrp="1"/>
          </p:cNvSpPr>
          <p:nvPr>
            <p:ph type="body" idx="1"/>
          </p:nvPr>
        </p:nvSpPr>
        <p:spPr>
          <a:xfrm>
            <a:off x="319500" y="423372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 Slab"/>
              <a:buNone/>
              <a:defRPr>
                <a:latin typeface="Roboto Slab"/>
                <a:ea typeface="Roboto Slab"/>
                <a:cs typeface="Roboto Slab"/>
                <a:sym typeface="Roboto Slab"/>
              </a:defRPr>
            </a:lvl1pPr>
          </a:lstStyle>
          <a:p>
            <a:endParaRPr/>
          </a:p>
        </p:txBody>
      </p:sp>
      <p:sp>
        <p:nvSpPr>
          <p:cNvPr id="51" name="Google Shape;51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marina">
    <p:bg>
      <p:bgPr>
        <a:solidFill>
          <a:srgbClr val="1C4587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●"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 rtl="0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3" Type="http://schemas.openxmlformats.org/officeDocument/2006/relationships/image" Target="../media/image17.gif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6" Type="http://schemas.openxmlformats.org/officeDocument/2006/relationships/hyperlink" Target="http://www.youtube.com/watch?v=0yZcDeVsj_Y" TargetMode="External"/><Relationship Id="rId5" Type="http://schemas.openxmlformats.org/officeDocument/2006/relationships/image" Target="../media/image19.gif"/><Relationship Id="rId4" Type="http://schemas.openxmlformats.org/officeDocument/2006/relationships/image" Target="../media/image18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3" Type="http://schemas.openxmlformats.org/officeDocument/2006/relationships/image" Target="../media/image22.gif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6" Type="http://schemas.openxmlformats.org/officeDocument/2006/relationships/hyperlink" Target="http://www.youtube.com/watch?v=0yZcDeVsj_Y" TargetMode="External"/><Relationship Id="rId5" Type="http://schemas.openxmlformats.org/officeDocument/2006/relationships/image" Target="../media/image24.gif"/><Relationship Id="rId4" Type="http://schemas.openxmlformats.org/officeDocument/2006/relationships/image" Target="../media/image23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3" Type="http://schemas.openxmlformats.org/officeDocument/2006/relationships/image" Target="../media/image27.gif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Relationship Id="rId6" Type="http://schemas.openxmlformats.org/officeDocument/2006/relationships/hyperlink" Target="http://www.youtube.com/watch?v=0yZcDeVsj_Y" TargetMode="External"/><Relationship Id="rId5" Type="http://schemas.openxmlformats.org/officeDocument/2006/relationships/image" Target="../media/image29.gif"/><Relationship Id="rId4" Type="http://schemas.openxmlformats.org/officeDocument/2006/relationships/image" Target="../media/image28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3" Type="http://schemas.openxmlformats.org/officeDocument/2006/relationships/image" Target="../media/image18.gif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Relationship Id="rId6" Type="http://schemas.openxmlformats.org/officeDocument/2006/relationships/hyperlink" Target="http://www.youtube.com/watch?v=0yZcDeVsj_Y" TargetMode="External"/><Relationship Id="rId5" Type="http://schemas.openxmlformats.org/officeDocument/2006/relationships/image" Target="../media/image22.gif"/><Relationship Id="rId4" Type="http://schemas.openxmlformats.org/officeDocument/2006/relationships/image" Target="../media/image17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gif"/><Relationship Id="rId3" Type="http://schemas.openxmlformats.org/officeDocument/2006/relationships/image" Target="../media/image32.gif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Relationship Id="rId6" Type="http://schemas.openxmlformats.org/officeDocument/2006/relationships/hyperlink" Target="http://www.youtube.com/watch?v=0yZcDeVsj_Y" TargetMode="External"/><Relationship Id="rId5" Type="http://schemas.openxmlformats.org/officeDocument/2006/relationships/image" Target="../media/image24.gif"/><Relationship Id="rId4" Type="http://schemas.openxmlformats.org/officeDocument/2006/relationships/image" Target="../media/image19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gif"/><Relationship Id="rId3" Type="http://schemas.openxmlformats.org/officeDocument/2006/relationships/image" Target="../media/image35.gif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Relationship Id="rId6" Type="http://schemas.openxmlformats.org/officeDocument/2006/relationships/hyperlink" Target="http://www.youtube.com/watch?v=0yZcDeVsj_Y" TargetMode="External"/><Relationship Id="rId5" Type="http://schemas.openxmlformats.org/officeDocument/2006/relationships/image" Target="../media/image37.gif"/><Relationship Id="rId4" Type="http://schemas.openxmlformats.org/officeDocument/2006/relationships/image" Target="../media/image36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gif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hyperlink" Target="http://www.youtube.com/watch?v=0yZcDeVsj_Y" TargetMode="External"/><Relationship Id="rId5" Type="http://schemas.openxmlformats.org/officeDocument/2006/relationships/image" Target="../media/image8.gif"/><Relationship Id="rId4" Type="http://schemas.openxmlformats.org/officeDocument/2006/relationships/image" Target="../media/image7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image" Target="../media/image13.gif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6" Type="http://schemas.openxmlformats.org/officeDocument/2006/relationships/hyperlink" Target="http://www.youtube.com/watch?v=0yZcDeVsj_Y" TargetMode="External"/><Relationship Id="rId5" Type="http://schemas.openxmlformats.org/officeDocument/2006/relationships/image" Target="../media/image15.gif"/><Relationship Id="rId4" Type="http://schemas.openxmlformats.org/officeDocument/2006/relationships/image" Target="../media/image14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875" y="0"/>
            <a:ext cx="9101126" cy="4296975"/>
          </a:xfrm>
          <a:prstGeom prst="rect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64" name="Google Shape;64;p13"/>
          <p:cNvSpPr txBox="1"/>
          <p:nvPr/>
        </p:nvSpPr>
        <p:spPr>
          <a:xfrm>
            <a:off x="21438" y="4155900"/>
            <a:ext cx="9144000" cy="98760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>
                <a:latin typeface="Happy Monkey"/>
                <a:ea typeface="Happy Monkey"/>
                <a:cs typeface="Happy Monkey"/>
                <a:sym typeface="Happy Monkey"/>
              </a:rPr>
              <a:t>J’espionne les fruits</a:t>
            </a:r>
            <a:endParaRPr sz="4800">
              <a:latin typeface="Happy Monkey"/>
              <a:ea typeface="Happy Monkey"/>
              <a:cs typeface="Happy Monkey"/>
              <a:sym typeface="Happy Monkey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9999"/>
        </a:solid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22"/>
          <p:cNvSpPr txBox="1">
            <a:spLocks noGrp="1"/>
          </p:cNvSpPr>
          <p:nvPr>
            <p:ph type="title"/>
          </p:nvPr>
        </p:nvSpPr>
        <p:spPr>
          <a:xfrm>
            <a:off x="302200" y="514350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Combien de kiwis vois-tu ? </a:t>
            </a:r>
            <a:r>
              <a:rPr lang="en">
                <a:latin typeface="Chelsea Market"/>
                <a:ea typeface="Chelsea Market"/>
                <a:cs typeface="Chelsea Market"/>
                <a:sym typeface="Chelsea Market"/>
              </a:rPr>
              <a:t>is-tu ?</a:t>
            </a:r>
            <a:endParaRPr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199" name="Google Shape;199;p22"/>
          <p:cNvSpPr/>
          <p:nvPr/>
        </p:nvSpPr>
        <p:spPr>
          <a:xfrm>
            <a:off x="248250" y="1403775"/>
            <a:ext cx="8647500" cy="3675300"/>
          </a:xfrm>
          <a:prstGeom prst="rect">
            <a:avLst/>
          </a:prstGeom>
          <a:noFill/>
          <a:ln w="76200" cap="flat" cmpd="sng">
            <a:solidFill>
              <a:srgbClr val="000000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0" name="Google Shape;200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5275" y="1509425"/>
            <a:ext cx="2620800" cy="196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76850" y="1944925"/>
            <a:ext cx="1000425" cy="749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31267" y="3724275"/>
            <a:ext cx="1407675" cy="1145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90011" y="1563000"/>
            <a:ext cx="2161169" cy="1758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67096" y="1608300"/>
            <a:ext cx="621875" cy="50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98150" y="1944925"/>
            <a:ext cx="1632100" cy="125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40175" y="4071375"/>
            <a:ext cx="1138025" cy="8741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10273" y="3471875"/>
            <a:ext cx="1253898" cy="874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175825" y="2811163"/>
            <a:ext cx="1349100" cy="10427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2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648875" y="4017400"/>
            <a:ext cx="1138025" cy="886347"/>
          </a:xfrm>
          <a:prstGeom prst="rect">
            <a:avLst/>
          </a:prstGeom>
          <a:noFill/>
          <a:ln w="76200" cap="flat" cmpd="sng">
            <a:solidFill>
              <a:srgbClr val="FFFFFF"/>
            </a:solidFill>
            <a:prstDash val="lgDash"/>
            <a:round/>
            <a:headEnd type="none" w="sm" len="sm"/>
            <a:tailEnd type="none" w="sm" len="sm"/>
          </a:ln>
        </p:spPr>
      </p:pic>
      <p:pic>
        <p:nvPicPr>
          <p:cNvPr id="210" name="Google Shape;210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97950" y="3198575"/>
            <a:ext cx="1000425" cy="749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2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983450" y="3377590"/>
            <a:ext cx="749900" cy="584059"/>
          </a:xfrm>
          <a:prstGeom prst="rect">
            <a:avLst/>
          </a:prstGeom>
          <a:noFill/>
          <a:ln w="76200" cap="flat" cmpd="sng">
            <a:solidFill>
              <a:srgbClr val="FFFFFF"/>
            </a:solidFill>
            <a:prstDash val="lgDash"/>
            <a:round/>
            <a:headEnd type="none" w="sm" len="sm"/>
            <a:tailEnd type="none" w="sm" len="sm"/>
          </a:ln>
        </p:spPr>
      </p:pic>
      <p:pic>
        <p:nvPicPr>
          <p:cNvPr id="212" name="Google Shape;212;p2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953325" y="1509415"/>
            <a:ext cx="749900" cy="584059"/>
          </a:xfrm>
          <a:prstGeom prst="rect">
            <a:avLst/>
          </a:prstGeom>
          <a:noFill/>
          <a:ln w="76200" cap="flat" cmpd="sng">
            <a:solidFill>
              <a:srgbClr val="FFFFFF"/>
            </a:solidFill>
            <a:prstDash val="lgDash"/>
            <a:round/>
            <a:headEnd type="none" w="sm" len="sm"/>
            <a:tailEnd type="none" w="sm" len="sm"/>
          </a:ln>
        </p:spPr>
      </p:pic>
      <p:pic>
        <p:nvPicPr>
          <p:cNvPr id="213" name="Google Shape;213;p2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448475" y="2364452"/>
            <a:ext cx="749900" cy="584059"/>
          </a:xfrm>
          <a:prstGeom prst="rect">
            <a:avLst/>
          </a:prstGeom>
          <a:noFill/>
          <a:ln w="76200" cap="flat" cmpd="sng">
            <a:solidFill>
              <a:srgbClr val="FFFFFF"/>
            </a:solidFill>
            <a:prstDash val="lgDash"/>
            <a:round/>
            <a:headEnd type="none" w="sm" len="sm"/>
            <a:tailEnd type="none" w="sm" len="sm"/>
          </a:ln>
        </p:spPr>
      </p:pic>
      <p:pic>
        <p:nvPicPr>
          <p:cNvPr id="214" name="Google Shape;214;p2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86075" y="3616923"/>
            <a:ext cx="1470943" cy="1145625"/>
          </a:xfrm>
          <a:prstGeom prst="rect">
            <a:avLst/>
          </a:prstGeom>
          <a:noFill/>
          <a:ln w="76200" cap="flat" cmpd="sng">
            <a:solidFill>
              <a:srgbClr val="FFFFFF"/>
            </a:solidFill>
            <a:prstDash val="lgDash"/>
            <a:round/>
            <a:headEnd type="none" w="sm" len="sm"/>
            <a:tailEnd type="none" w="sm" len="sm"/>
          </a:ln>
        </p:spPr>
      </p:pic>
      <p:pic>
        <p:nvPicPr>
          <p:cNvPr id="215" name="Google Shape;215;p2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746000" y="3214198"/>
            <a:ext cx="498625" cy="388350"/>
          </a:xfrm>
          <a:prstGeom prst="rect">
            <a:avLst/>
          </a:prstGeom>
          <a:noFill/>
          <a:ln w="76200" cap="flat" cmpd="sng">
            <a:solidFill>
              <a:srgbClr val="FFFFFF"/>
            </a:solidFill>
            <a:prstDash val="lgDash"/>
            <a:round/>
            <a:headEnd type="none" w="sm" len="sm"/>
            <a:tailEnd type="none" w="sm" len="sm"/>
          </a:ln>
        </p:spPr>
      </p:pic>
      <p:pic>
        <p:nvPicPr>
          <p:cNvPr id="216" name="Google Shape;216;p2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37250" y="1726047"/>
            <a:ext cx="654775" cy="509966"/>
          </a:xfrm>
          <a:prstGeom prst="rect">
            <a:avLst/>
          </a:prstGeom>
          <a:noFill/>
          <a:ln w="76200" cap="flat" cmpd="sng">
            <a:solidFill>
              <a:srgbClr val="FFFFFF"/>
            </a:solidFill>
            <a:prstDash val="lgDash"/>
            <a:round/>
            <a:headEnd type="none" w="sm" len="sm"/>
            <a:tailEnd type="none" w="sm" len="sm"/>
          </a:ln>
        </p:spPr>
      </p:pic>
      <p:pic>
        <p:nvPicPr>
          <p:cNvPr id="217" name="Google Shape;217;p2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402175" y="1606359"/>
            <a:ext cx="654775" cy="509966"/>
          </a:xfrm>
          <a:prstGeom prst="rect">
            <a:avLst/>
          </a:prstGeom>
          <a:noFill/>
          <a:ln w="76200" cap="flat" cmpd="sng">
            <a:solidFill>
              <a:srgbClr val="FFFFFF"/>
            </a:solidFill>
            <a:prstDash val="lgDash"/>
            <a:round/>
            <a:headEnd type="none" w="sm" len="sm"/>
            <a:tailEnd type="none" w="sm" len="sm"/>
          </a:ln>
        </p:spPr>
      </p:pic>
      <p:pic>
        <p:nvPicPr>
          <p:cNvPr id="218" name="Google Shape;218;p2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938950" y="4324827"/>
            <a:ext cx="749900" cy="584059"/>
          </a:xfrm>
          <a:prstGeom prst="rect">
            <a:avLst/>
          </a:prstGeom>
          <a:noFill/>
          <a:ln w="76200" cap="flat" cmpd="sng">
            <a:solidFill>
              <a:srgbClr val="FFFFFF"/>
            </a:solidFill>
            <a:prstDash val="lgDash"/>
            <a:round/>
            <a:headEnd type="none" w="sm" len="sm"/>
            <a:tailEnd type="none" w="sm" len="sm"/>
          </a:ln>
        </p:spPr>
      </p:pic>
      <p:pic>
        <p:nvPicPr>
          <p:cNvPr id="219" name="Google Shape;219;p2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953325" y="4324827"/>
            <a:ext cx="749900" cy="584059"/>
          </a:xfrm>
          <a:prstGeom prst="rect">
            <a:avLst/>
          </a:prstGeom>
          <a:noFill/>
          <a:ln w="76200" cap="flat" cmpd="sng">
            <a:solidFill>
              <a:srgbClr val="FFFFFF"/>
            </a:solidFill>
            <a:prstDash val="lgDash"/>
            <a:round/>
            <a:headEnd type="none" w="sm" len="sm"/>
            <a:tailEnd type="none" w="sm" len="sm"/>
          </a:ln>
        </p:spPr>
      </p:pic>
      <p:pic>
        <p:nvPicPr>
          <p:cNvPr id="220" name="Google Shape;220;p2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436150" y="3116352"/>
            <a:ext cx="749900" cy="584059"/>
          </a:xfrm>
          <a:prstGeom prst="rect">
            <a:avLst/>
          </a:prstGeom>
          <a:noFill/>
          <a:ln w="76200" cap="flat" cmpd="sng">
            <a:solidFill>
              <a:srgbClr val="FFFFFF"/>
            </a:solidFill>
            <a:prstDash val="lgDash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23"/>
          <p:cNvSpPr/>
          <p:nvPr/>
        </p:nvSpPr>
        <p:spPr>
          <a:xfrm>
            <a:off x="0" y="0"/>
            <a:ext cx="9161100" cy="2484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23"/>
          <p:cNvSpPr txBox="1">
            <a:spLocks noGrp="1"/>
          </p:cNvSpPr>
          <p:nvPr>
            <p:ph type="title" idx="4294967295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rgbClr val="1C4587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 </a:t>
            </a:r>
            <a:r>
              <a:rPr lang="en" sz="2500">
                <a:solidFill>
                  <a:srgbClr val="1C4587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Fais l’exercice pour le nombre compté</a:t>
            </a:r>
            <a:endParaRPr sz="2500">
              <a:solidFill>
                <a:srgbClr val="1C4587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227" name="Google Shape;227;p23"/>
          <p:cNvSpPr/>
          <p:nvPr/>
        </p:nvSpPr>
        <p:spPr>
          <a:xfrm>
            <a:off x="431500" y="1366425"/>
            <a:ext cx="1644300" cy="1644300"/>
          </a:xfrm>
          <a:prstGeom prst="ellipse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Chelsea Market"/>
                <a:ea typeface="Chelsea Market"/>
                <a:cs typeface="Chelsea Market"/>
                <a:sym typeface="Chelsea Market"/>
              </a:rPr>
              <a:t>12</a:t>
            </a:r>
            <a:endParaRPr sz="500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cxnSp>
        <p:nvCxnSpPr>
          <p:cNvPr id="228" name="Google Shape;228;p23"/>
          <p:cNvCxnSpPr/>
          <p:nvPr/>
        </p:nvCxnSpPr>
        <p:spPr>
          <a:xfrm>
            <a:off x="1118175" y="3613373"/>
            <a:ext cx="2709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29" name="Google Shape;229;p23"/>
          <p:cNvSpPr/>
          <p:nvPr/>
        </p:nvSpPr>
        <p:spPr>
          <a:xfrm>
            <a:off x="2649463" y="1351550"/>
            <a:ext cx="1644300" cy="1644300"/>
          </a:xfrm>
          <a:prstGeom prst="ellipse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Chelsea Market"/>
                <a:ea typeface="Chelsea Market"/>
                <a:cs typeface="Chelsea Market"/>
                <a:sym typeface="Chelsea Market"/>
              </a:rPr>
              <a:t>7</a:t>
            </a:r>
            <a:endParaRPr sz="500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cxnSp>
        <p:nvCxnSpPr>
          <p:cNvPr id="230" name="Google Shape;230;p23"/>
          <p:cNvCxnSpPr/>
          <p:nvPr/>
        </p:nvCxnSpPr>
        <p:spPr>
          <a:xfrm>
            <a:off x="3327800" y="3613373"/>
            <a:ext cx="2709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31" name="Google Shape;231;p23"/>
          <p:cNvSpPr/>
          <p:nvPr/>
        </p:nvSpPr>
        <p:spPr>
          <a:xfrm>
            <a:off x="4867425" y="1366425"/>
            <a:ext cx="1644300" cy="1644300"/>
          </a:xfrm>
          <a:prstGeom prst="ellipse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Chelsea Market"/>
                <a:ea typeface="Chelsea Market"/>
                <a:cs typeface="Chelsea Market"/>
                <a:sym typeface="Chelsea Market"/>
              </a:rPr>
              <a:t>10</a:t>
            </a:r>
            <a:endParaRPr sz="500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cxnSp>
        <p:nvCxnSpPr>
          <p:cNvPr id="232" name="Google Shape;232;p23"/>
          <p:cNvCxnSpPr/>
          <p:nvPr/>
        </p:nvCxnSpPr>
        <p:spPr>
          <a:xfrm>
            <a:off x="5554075" y="3613373"/>
            <a:ext cx="2709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33" name="Google Shape;233;p23"/>
          <p:cNvSpPr/>
          <p:nvPr/>
        </p:nvSpPr>
        <p:spPr>
          <a:xfrm>
            <a:off x="7085400" y="1366425"/>
            <a:ext cx="1644300" cy="1644300"/>
          </a:xfrm>
          <a:prstGeom prst="ellipse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Chelsea Market"/>
                <a:ea typeface="Chelsea Market"/>
                <a:cs typeface="Chelsea Market"/>
                <a:sym typeface="Chelsea Market"/>
              </a:rPr>
              <a:t>11</a:t>
            </a:r>
            <a:endParaRPr sz="500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cxnSp>
        <p:nvCxnSpPr>
          <p:cNvPr id="234" name="Google Shape;234;p23"/>
          <p:cNvCxnSpPr/>
          <p:nvPr/>
        </p:nvCxnSpPr>
        <p:spPr>
          <a:xfrm>
            <a:off x="7747050" y="3613373"/>
            <a:ext cx="2709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35" name="Google Shape;235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15450" y="3108900"/>
            <a:ext cx="1958462" cy="1686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4925" y="3108900"/>
            <a:ext cx="1910875" cy="1686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98050" y="3130025"/>
            <a:ext cx="2038500" cy="164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23" descr="This timer silently counts down to 0:00, then alerts you that time is up with a gentle beep sound." title="30 Second Timer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418025" y="0"/>
            <a:ext cx="1743076" cy="130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23"/>
          <p:cNvPicPr preferRelativeResize="0"/>
          <p:nvPr/>
        </p:nvPicPr>
        <p:blipFill rotWithShape="1">
          <a:blip r:embed="rId8">
            <a:alphaModFix/>
          </a:blip>
          <a:srcRect l="24358" t="21556" r="5964"/>
          <a:stretch/>
        </p:blipFill>
        <p:spPr>
          <a:xfrm>
            <a:off x="2334588" y="3113513"/>
            <a:ext cx="2100275" cy="1677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24"/>
          <p:cNvSpPr/>
          <p:nvPr/>
        </p:nvSpPr>
        <p:spPr>
          <a:xfrm>
            <a:off x="0" y="0"/>
            <a:ext cx="9161100" cy="2484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24"/>
          <p:cNvSpPr txBox="1">
            <a:spLocks noGrp="1"/>
          </p:cNvSpPr>
          <p:nvPr>
            <p:ph type="title" idx="4294967295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C4587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As-tu vu 11            ? Bravo !</a:t>
            </a:r>
            <a:endParaRPr>
              <a:solidFill>
                <a:srgbClr val="1C4587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246" name="Google Shape;246;p24"/>
          <p:cNvSpPr/>
          <p:nvPr/>
        </p:nvSpPr>
        <p:spPr>
          <a:xfrm>
            <a:off x="431500" y="1366425"/>
            <a:ext cx="1644300" cy="1644300"/>
          </a:xfrm>
          <a:prstGeom prst="ellipse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Chelsea Market"/>
                <a:ea typeface="Chelsea Market"/>
                <a:cs typeface="Chelsea Market"/>
                <a:sym typeface="Chelsea Market"/>
              </a:rPr>
              <a:t>12</a:t>
            </a:r>
            <a:endParaRPr sz="500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247" name="Google Shape;247;p24"/>
          <p:cNvSpPr/>
          <p:nvPr/>
        </p:nvSpPr>
        <p:spPr>
          <a:xfrm>
            <a:off x="2649463" y="1351550"/>
            <a:ext cx="1644300" cy="1644300"/>
          </a:xfrm>
          <a:prstGeom prst="ellipse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Chelsea Market"/>
                <a:ea typeface="Chelsea Market"/>
                <a:cs typeface="Chelsea Market"/>
                <a:sym typeface="Chelsea Market"/>
              </a:rPr>
              <a:t>7</a:t>
            </a:r>
            <a:endParaRPr sz="500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248" name="Google Shape;248;p24"/>
          <p:cNvSpPr/>
          <p:nvPr/>
        </p:nvSpPr>
        <p:spPr>
          <a:xfrm>
            <a:off x="4867425" y="1366425"/>
            <a:ext cx="1644300" cy="1644300"/>
          </a:xfrm>
          <a:prstGeom prst="ellipse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Chelsea Market"/>
                <a:ea typeface="Chelsea Market"/>
                <a:cs typeface="Chelsea Market"/>
                <a:sym typeface="Chelsea Market"/>
              </a:rPr>
              <a:t>10</a:t>
            </a:r>
            <a:endParaRPr sz="500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249" name="Google Shape;249;p24"/>
          <p:cNvSpPr txBox="1">
            <a:spLocks noGrp="1"/>
          </p:cNvSpPr>
          <p:nvPr>
            <p:ph type="body" idx="4294967295"/>
          </p:nvPr>
        </p:nvSpPr>
        <p:spPr>
          <a:xfrm>
            <a:off x="4584180" y="3108900"/>
            <a:ext cx="2177400" cy="43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chemeClr val="accent5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2100">
              <a:solidFill>
                <a:schemeClr val="accent5"/>
              </a:solidFill>
            </a:endParaRPr>
          </a:p>
        </p:txBody>
      </p:sp>
      <p:sp>
        <p:nvSpPr>
          <p:cNvPr id="250" name="Google Shape;250;p24"/>
          <p:cNvSpPr/>
          <p:nvPr/>
        </p:nvSpPr>
        <p:spPr>
          <a:xfrm>
            <a:off x="7085400" y="1366425"/>
            <a:ext cx="1644300" cy="1644300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Chelsea Market"/>
                <a:ea typeface="Chelsea Market"/>
                <a:cs typeface="Chelsea Market"/>
                <a:sym typeface="Chelsea Market"/>
              </a:rPr>
              <a:t>11</a:t>
            </a:r>
            <a:endParaRPr sz="500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pic>
        <p:nvPicPr>
          <p:cNvPr id="251" name="Google Shape;25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28325" y="3184475"/>
            <a:ext cx="1958462" cy="1686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73750" y="166438"/>
            <a:ext cx="1470935" cy="1145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9999"/>
        </a:solidFill>
        <a:effectLst/>
      </p:bgPr>
    </p:bg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2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25"/>
          <p:cNvSpPr txBox="1">
            <a:spLocks noGrp="1"/>
          </p:cNvSpPr>
          <p:nvPr>
            <p:ph type="title"/>
          </p:nvPr>
        </p:nvSpPr>
        <p:spPr>
          <a:xfrm>
            <a:off x="302200" y="514350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Combien d’ananas vois-tu ? </a:t>
            </a:r>
            <a:r>
              <a:rPr lang="en">
                <a:latin typeface="Chelsea Market"/>
                <a:ea typeface="Chelsea Market"/>
                <a:cs typeface="Chelsea Market"/>
                <a:sym typeface="Chelsea Market"/>
              </a:rPr>
              <a:t>is-tu ?</a:t>
            </a:r>
            <a:endParaRPr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259" name="Google Shape;259;p25"/>
          <p:cNvSpPr/>
          <p:nvPr/>
        </p:nvSpPr>
        <p:spPr>
          <a:xfrm>
            <a:off x="248250" y="1371625"/>
            <a:ext cx="8647500" cy="3675300"/>
          </a:xfrm>
          <a:prstGeom prst="rect">
            <a:avLst/>
          </a:prstGeom>
          <a:noFill/>
          <a:ln w="76200" cap="flat" cmpd="sng">
            <a:solidFill>
              <a:srgbClr val="000000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0" name="Google Shape;260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79425" y="3532300"/>
            <a:ext cx="1786325" cy="133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5275" y="1509425"/>
            <a:ext cx="2620800" cy="196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31267" y="3724275"/>
            <a:ext cx="1407675" cy="1145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59361" y="1509425"/>
            <a:ext cx="2161169" cy="1758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67096" y="1608300"/>
            <a:ext cx="621875" cy="50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25"/>
          <p:cNvPicPr preferRelativeResize="0"/>
          <p:nvPr/>
        </p:nvPicPr>
        <p:blipFill rotWithShape="1">
          <a:blip r:embed="rId5">
            <a:alphaModFix/>
          </a:blip>
          <a:srcRect l="23171"/>
          <a:stretch/>
        </p:blipFill>
        <p:spPr>
          <a:xfrm>
            <a:off x="2966078" y="2394963"/>
            <a:ext cx="1253900" cy="125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40175" y="4071375"/>
            <a:ext cx="1138025" cy="8741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0100" y="3973080"/>
            <a:ext cx="1407675" cy="9813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071788" y="2287208"/>
            <a:ext cx="1000425" cy="6974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985248" y="3400525"/>
            <a:ext cx="1253898" cy="874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71923" y="4087100"/>
            <a:ext cx="1253898" cy="874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227024" y="1512621"/>
            <a:ext cx="1000425" cy="697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25"/>
          <p:cNvPicPr preferRelativeResize="0"/>
          <p:nvPr/>
        </p:nvPicPr>
        <p:blipFill rotWithShape="1">
          <a:blip r:embed="rId7">
            <a:alphaModFix/>
          </a:blip>
          <a:srcRect l="19842" r="23057"/>
          <a:stretch/>
        </p:blipFill>
        <p:spPr>
          <a:xfrm>
            <a:off x="5421325" y="1608300"/>
            <a:ext cx="1138025" cy="1676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25"/>
          <p:cNvPicPr preferRelativeResize="0"/>
          <p:nvPr/>
        </p:nvPicPr>
        <p:blipFill rotWithShape="1">
          <a:blip r:embed="rId7">
            <a:alphaModFix/>
          </a:blip>
          <a:srcRect l="19842" r="23057"/>
          <a:stretch/>
        </p:blipFill>
        <p:spPr>
          <a:xfrm>
            <a:off x="8083000" y="2928700"/>
            <a:ext cx="621875" cy="915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25"/>
          <p:cNvPicPr preferRelativeResize="0"/>
          <p:nvPr/>
        </p:nvPicPr>
        <p:blipFill rotWithShape="1">
          <a:blip r:embed="rId7">
            <a:alphaModFix/>
          </a:blip>
          <a:srcRect l="19842" r="23057"/>
          <a:stretch/>
        </p:blipFill>
        <p:spPr>
          <a:xfrm>
            <a:off x="1843588" y="3471875"/>
            <a:ext cx="621875" cy="915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25"/>
          <p:cNvPicPr preferRelativeResize="0"/>
          <p:nvPr/>
        </p:nvPicPr>
        <p:blipFill rotWithShape="1">
          <a:blip r:embed="rId7">
            <a:alphaModFix/>
          </a:blip>
          <a:srcRect l="19842" r="23057"/>
          <a:stretch/>
        </p:blipFill>
        <p:spPr>
          <a:xfrm>
            <a:off x="4201463" y="3157413"/>
            <a:ext cx="621875" cy="915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25"/>
          <p:cNvPicPr preferRelativeResize="0"/>
          <p:nvPr/>
        </p:nvPicPr>
        <p:blipFill rotWithShape="1">
          <a:blip r:embed="rId7">
            <a:alphaModFix/>
          </a:blip>
          <a:srcRect l="19842" r="23057"/>
          <a:stretch/>
        </p:blipFill>
        <p:spPr>
          <a:xfrm>
            <a:off x="370088" y="1512613"/>
            <a:ext cx="621875" cy="915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25"/>
          <p:cNvPicPr preferRelativeResize="0"/>
          <p:nvPr/>
        </p:nvPicPr>
        <p:blipFill rotWithShape="1">
          <a:blip r:embed="rId7">
            <a:alphaModFix/>
          </a:blip>
          <a:srcRect l="19842" r="23057"/>
          <a:stretch/>
        </p:blipFill>
        <p:spPr>
          <a:xfrm>
            <a:off x="2465463" y="1512613"/>
            <a:ext cx="621875" cy="9159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FF"/>
        </a:solidFill>
        <a:effectLst/>
      </p:bgPr>
    </p:bg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26"/>
          <p:cNvSpPr/>
          <p:nvPr/>
        </p:nvSpPr>
        <p:spPr>
          <a:xfrm>
            <a:off x="0" y="0"/>
            <a:ext cx="9161100" cy="2484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26"/>
          <p:cNvSpPr txBox="1">
            <a:spLocks noGrp="1"/>
          </p:cNvSpPr>
          <p:nvPr>
            <p:ph type="title" idx="4294967295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rgbClr val="1C4587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Fais l’exercice pour le nombre compté</a:t>
            </a:r>
            <a:endParaRPr sz="2600">
              <a:solidFill>
                <a:srgbClr val="1C4587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284" name="Google Shape;284;p26"/>
          <p:cNvSpPr/>
          <p:nvPr/>
        </p:nvSpPr>
        <p:spPr>
          <a:xfrm>
            <a:off x="431500" y="1366425"/>
            <a:ext cx="1644300" cy="1644300"/>
          </a:xfrm>
          <a:prstGeom prst="ellipse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Chelsea Market"/>
                <a:ea typeface="Chelsea Market"/>
                <a:cs typeface="Chelsea Market"/>
                <a:sym typeface="Chelsea Market"/>
              </a:rPr>
              <a:t>10</a:t>
            </a:r>
            <a:endParaRPr sz="500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cxnSp>
        <p:nvCxnSpPr>
          <p:cNvPr id="285" name="Google Shape;285;p26"/>
          <p:cNvCxnSpPr/>
          <p:nvPr/>
        </p:nvCxnSpPr>
        <p:spPr>
          <a:xfrm>
            <a:off x="1118175" y="3613373"/>
            <a:ext cx="2709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86" name="Google Shape;286;p26"/>
          <p:cNvSpPr txBox="1">
            <a:spLocks noGrp="1"/>
          </p:cNvSpPr>
          <p:nvPr>
            <p:ph type="body" idx="4294967295"/>
          </p:nvPr>
        </p:nvSpPr>
        <p:spPr>
          <a:xfrm>
            <a:off x="164925" y="3641661"/>
            <a:ext cx="2177400" cy="115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endParaRPr sz="1100"/>
          </a:p>
        </p:txBody>
      </p:sp>
      <p:sp>
        <p:nvSpPr>
          <p:cNvPr id="287" name="Google Shape;287;p26"/>
          <p:cNvSpPr/>
          <p:nvPr/>
        </p:nvSpPr>
        <p:spPr>
          <a:xfrm>
            <a:off x="2649463" y="1351550"/>
            <a:ext cx="1644300" cy="1644300"/>
          </a:xfrm>
          <a:prstGeom prst="ellipse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Chelsea Market"/>
                <a:ea typeface="Chelsea Market"/>
                <a:cs typeface="Chelsea Market"/>
                <a:sym typeface="Chelsea Market"/>
              </a:rPr>
              <a:t>7</a:t>
            </a:r>
            <a:endParaRPr sz="500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cxnSp>
        <p:nvCxnSpPr>
          <p:cNvPr id="288" name="Google Shape;288;p26"/>
          <p:cNvCxnSpPr/>
          <p:nvPr/>
        </p:nvCxnSpPr>
        <p:spPr>
          <a:xfrm>
            <a:off x="3327800" y="3613373"/>
            <a:ext cx="2709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89" name="Google Shape;289;p26"/>
          <p:cNvSpPr/>
          <p:nvPr/>
        </p:nvSpPr>
        <p:spPr>
          <a:xfrm>
            <a:off x="4867425" y="1366425"/>
            <a:ext cx="1644300" cy="1644300"/>
          </a:xfrm>
          <a:prstGeom prst="ellipse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Chelsea Market"/>
                <a:ea typeface="Chelsea Market"/>
                <a:cs typeface="Chelsea Market"/>
                <a:sym typeface="Chelsea Market"/>
              </a:rPr>
              <a:t>8</a:t>
            </a:r>
            <a:endParaRPr sz="500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cxnSp>
        <p:nvCxnSpPr>
          <p:cNvPr id="290" name="Google Shape;290;p26"/>
          <p:cNvCxnSpPr/>
          <p:nvPr/>
        </p:nvCxnSpPr>
        <p:spPr>
          <a:xfrm>
            <a:off x="5554075" y="3613373"/>
            <a:ext cx="2709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91" name="Google Shape;291;p26"/>
          <p:cNvSpPr/>
          <p:nvPr/>
        </p:nvSpPr>
        <p:spPr>
          <a:xfrm>
            <a:off x="7085400" y="1366425"/>
            <a:ext cx="1644300" cy="1644300"/>
          </a:xfrm>
          <a:prstGeom prst="ellipse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Chelsea Market"/>
                <a:ea typeface="Chelsea Market"/>
                <a:cs typeface="Chelsea Market"/>
                <a:sym typeface="Chelsea Market"/>
              </a:rPr>
              <a:t>6</a:t>
            </a:r>
            <a:endParaRPr sz="500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cxnSp>
        <p:nvCxnSpPr>
          <p:cNvPr id="292" name="Google Shape;292;p26"/>
          <p:cNvCxnSpPr/>
          <p:nvPr/>
        </p:nvCxnSpPr>
        <p:spPr>
          <a:xfrm>
            <a:off x="7747050" y="3613373"/>
            <a:ext cx="2709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93" name="Google Shape;293;p26"/>
          <p:cNvPicPr preferRelativeResize="0"/>
          <p:nvPr/>
        </p:nvPicPr>
        <p:blipFill rotWithShape="1">
          <a:blip r:embed="rId3">
            <a:alphaModFix/>
          </a:blip>
          <a:srcRect l="19675" r="19143"/>
          <a:stretch/>
        </p:blipFill>
        <p:spPr>
          <a:xfrm>
            <a:off x="2649475" y="3141900"/>
            <a:ext cx="1644300" cy="164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85400" y="3141900"/>
            <a:ext cx="1746900" cy="164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867425" y="3141900"/>
            <a:ext cx="1644300" cy="164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26" descr="This timer silently counts down to 0:00, then alerts you that time is up with a gentle beep sound." title="30 Second Timer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418025" y="0"/>
            <a:ext cx="1743076" cy="130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26"/>
          <p:cNvPicPr preferRelativeResize="0"/>
          <p:nvPr/>
        </p:nvPicPr>
        <p:blipFill rotWithShape="1">
          <a:blip r:embed="rId8">
            <a:alphaModFix/>
          </a:blip>
          <a:srcRect l="8974" t="20729" r="20028"/>
          <a:stretch/>
        </p:blipFill>
        <p:spPr>
          <a:xfrm>
            <a:off x="164925" y="3382213"/>
            <a:ext cx="2218200" cy="1403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FF"/>
        </a:solidFill>
        <a:effectLst/>
      </p:bgPr>
    </p:bg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27"/>
          <p:cNvSpPr/>
          <p:nvPr/>
        </p:nvSpPr>
        <p:spPr>
          <a:xfrm>
            <a:off x="0" y="0"/>
            <a:ext cx="9161100" cy="2484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27"/>
          <p:cNvSpPr txBox="1">
            <a:spLocks noGrp="1"/>
          </p:cNvSpPr>
          <p:nvPr>
            <p:ph type="title" idx="4294967295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C4587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As-tu vu 6             ? Bravo !</a:t>
            </a:r>
            <a:r>
              <a:rPr lang="en">
                <a:solidFill>
                  <a:srgbClr val="1C4587"/>
                </a:solidFill>
              </a:rPr>
              <a:t> </a:t>
            </a:r>
            <a:endParaRPr>
              <a:solidFill>
                <a:srgbClr val="1C4587"/>
              </a:solidFill>
            </a:endParaRPr>
          </a:p>
        </p:txBody>
      </p:sp>
      <p:sp>
        <p:nvSpPr>
          <p:cNvPr id="304" name="Google Shape;304;p27"/>
          <p:cNvSpPr/>
          <p:nvPr/>
        </p:nvSpPr>
        <p:spPr>
          <a:xfrm>
            <a:off x="431500" y="1366425"/>
            <a:ext cx="1644300" cy="1644300"/>
          </a:xfrm>
          <a:prstGeom prst="ellipse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Chelsea Market"/>
                <a:ea typeface="Chelsea Market"/>
                <a:cs typeface="Chelsea Market"/>
                <a:sym typeface="Chelsea Market"/>
              </a:rPr>
              <a:t>10</a:t>
            </a:r>
            <a:endParaRPr sz="500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305" name="Google Shape;305;p27"/>
          <p:cNvSpPr/>
          <p:nvPr/>
        </p:nvSpPr>
        <p:spPr>
          <a:xfrm>
            <a:off x="2649463" y="1351550"/>
            <a:ext cx="1644300" cy="1644300"/>
          </a:xfrm>
          <a:prstGeom prst="ellipse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Chelsea Market"/>
                <a:ea typeface="Chelsea Market"/>
                <a:cs typeface="Chelsea Market"/>
                <a:sym typeface="Chelsea Market"/>
              </a:rPr>
              <a:t>7</a:t>
            </a:r>
            <a:endParaRPr sz="500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306" name="Google Shape;306;p27"/>
          <p:cNvSpPr/>
          <p:nvPr/>
        </p:nvSpPr>
        <p:spPr>
          <a:xfrm>
            <a:off x="4867438" y="1351550"/>
            <a:ext cx="1644300" cy="1644300"/>
          </a:xfrm>
          <a:prstGeom prst="ellipse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Chelsea Market"/>
                <a:ea typeface="Chelsea Market"/>
                <a:cs typeface="Chelsea Market"/>
                <a:sym typeface="Chelsea Market"/>
              </a:rPr>
              <a:t>8</a:t>
            </a:r>
            <a:endParaRPr sz="500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307" name="Google Shape;307;p27"/>
          <p:cNvSpPr/>
          <p:nvPr/>
        </p:nvSpPr>
        <p:spPr>
          <a:xfrm>
            <a:off x="7085400" y="1366425"/>
            <a:ext cx="1644300" cy="1644300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Chelsea Market"/>
                <a:ea typeface="Chelsea Market"/>
                <a:cs typeface="Chelsea Market"/>
                <a:sym typeface="Chelsea Market"/>
              </a:rPr>
              <a:t>6</a:t>
            </a:r>
            <a:endParaRPr sz="500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pic>
        <p:nvPicPr>
          <p:cNvPr id="308" name="Google Shape;308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85400" y="3141900"/>
            <a:ext cx="1746900" cy="164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76755" y="182525"/>
            <a:ext cx="1407675" cy="118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9999"/>
        </a:solidFill>
        <a:effectLst/>
      </p:bgPr>
    </p:bg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2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p28"/>
          <p:cNvSpPr txBox="1">
            <a:spLocks noGrp="1"/>
          </p:cNvSpPr>
          <p:nvPr>
            <p:ph type="title"/>
          </p:nvPr>
        </p:nvSpPr>
        <p:spPr>
          <a:xfrm>
            <a:off x="302200" y="514350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Combien de cerises vois-tu ? </a:t>
            </a:r>
            <a:r>
              <a:rPr lang="en">
                <a:latin typeface="Chelsea Market"/>
                <a:ea typeface="Chelsea Market"/>
                <a:cs typeface="Chelsea Market"/>
                <a:sym typeface="Chelsea Market"/>
              </a:rPr>
              <a:t>is-tu ?</a:t>
            </a:r>
            <a:endParaRPr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316" name="Google Shape;316;p28"/>
          <p:cNvSpPr/>
          <p:nvPr/>
        </p:nvSpPr>
        <p:spPr>
          <a:xfrm>
            <a:off x="248250" y="1371625"/>
            <a:ext cx="8647500" cy="3675300"/>
          </a:xfrm>
          <a:prstGeom prst="rect">
            <a:avLst/>
          </a:prstGeom>
          <a:noFill/>
          <a:ln w="76200" cap="flat" cmpd="sng">
            <a:solidFill>
              <a:srgbClr val="000000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17" name="Google Shape;317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23275" y="3419925"/>
            <a:ext cx="1786325" cy="133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31267" y="3724275"/>
            <a:ext cx="1407675" cy="1145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40175" y="4071375"/>
            <a:ext cx="1138025" cy="8741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071788" y="2287208"/>
            <a:ext cx="1000425" cy="6974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826236" y="3312500"/>
            <a:ext cx="1253898" cy="874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71923" y="4087100"/>
            <a:ext cx="1253898" cy="874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30849" y="1482246"/>
            <a:ext cx="1000425" cy="697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28"/>
          <p:cNvPicPr preferRelativeResize="0"/>
          <p:nvPr/>
        </p:nvPicPr>
        <p:blipFill rotWithShape="1">
          <a:blip r:embed="rId7">
            <a:alphaModFix/>
          </a:blip>
          <a:srcRect l="19842" r="23057"/>
          <a:stretch/>
        </p:blipFill>
        <p:spPr>
          <a:xfrm>
            <a:off x="5421325" y="1608300"/>
            <a:ext cx="1138025" cy="1676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28"/>
          <p:cNvPicPr preferRelativeResize="0"/>
          <p:nvPr/>
        </p:nvPicPr>
        <p:blipFill rotWithShape="1">
          <a:blip r:embed="rId7">
            <a:alphaModFix/>
          </a:blip>
          <a:srcRect l="19842" r="23057"/>
          <a:stretch/>
        </p:blipFill>
        <p:spPr>
          <a:xfrm>
            <a:off x="8083000" y="3070025"/>
            <a:ext cx="621875" cy="915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28"/>
          <p:cNvPicPr preferRelativeResize="0"/>
          <p:nvPr/>
        </p:nvPicPr>
        <p:blipFill rotWithShape="1">
          <a:blip r:embed="rId7">
            <a:alphaModFix/>
          </a:blip>
          <a:srcRect l="19842" r="23057"/>
          <a:stretch/>
        </p:blipFill>
        <p:spPr>
          <a:xfrm>
            <a:off x="1843563" y="3724275"/>
            <a:ext cx="621875" cy="915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28"/>
          <p:cNvPicPr preferRelativeResize="0"/>
          <p:nvPr/>
        </p:nvPicPr>
        <p:blipFill rotWithShape="1">
          <a:blip r:embed="rId7">
            <a:alphaModFix/>
          </a:blip>
          <a:srcRect l="19842" r="23057"/>
          <a:stretch/>
        </p:blipFill>
        <p:spPr>
          <a:xfrm>
            <a:off x="4201463" y="3157413"/>
            <a:ext cx="621875" cy="915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28"/>
          <p:cNvPicPr preferRelativeResize="0"/>
          <p:nvPr/>
        </p:nvPicPr>
        <p:blipFill rotWithShape="1">
          <a:blip r:embed="rId7">
            <a:alphaModFix/>
          </a:blip>
          <a:srcRect l="19842" r="23057"/>
          <a:stretch/>
        </p:blipFill>
        <p:spPr>
          <a:xfrm>
            <a:off x="2531263" y="1655838"/>
            <a:ext cx="621875" cy="915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2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76141" y="3780850"/>
            <a:ext cx="1253900" cy="9766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2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776005" y="1505294"/>
            <a:ext cx="1928867" cy="1502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2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843497" y="4214721"/>
            <a:ext cx="778750" cy="606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2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884859" y="3224708"/>
            <a:ext cx="778750" cy="606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2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824747" y="2733337"/>
            <a:ext cx="1000425" cy="779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2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45274" y="1512629"/>
            <a:ext cx="649746" cy="50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2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19445" y="2229085"/>
            <a:ext cx="1929007" cy="1502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2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324172" y="1512637"/>
            <a:ext cx="1000425" cy="779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2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238447" y="1605562"/>
            <a:ext cx="1000425" cy="779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2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416847" y="1512637"/>
            <a:ext cx="1000425" cy="7792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29"/>
          <p:cNvSpPr/>
          <p:nvPr/>
        </p:nvSpPr>
        <p:spPr>
          <a:xfrm>
            <a:off x="0" y="0"/>
            <a:ext cx="9161100" cy="2484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29"/>
          <p:cNvSpPr txBox="1">
            <a:spLocks noGrp="1"/>
          </p:cNvSpPr>
          <p:nvPr>
            <p:ph type="title" idx="4294967295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rgbClr val="1C4587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Fais l’exercice pour le nombre compté !</a:t>
            </a:r>
            <a:endParaRPr sz="2600">
              <a:solidFill>
                <a:srgbClr val="1C4587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345" name="Google Shape;345;p29"/>
          <p:cNvSpPr/>
          <p:nvPr/>
        </p:nvSpPr>
        <p:spPr>
          <a:xfrm>
            <a:off x="431500" y="1366425"/>
            <a:ext cx="1644300" cy="1644300"/>
          </a:xfrm>
          <a:prstGeom prst="ellipse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Chelsea Market"/>
                <a:ea typeface="Chelsea Market"/>
                <a:cs typeface="Chelsea Market"/>
                <a:sym typeface="Chelsea Market"/>
              </a:rPr>
              <a:t>7</a:t>
            </a:r>
            <a:endParaRPr sz="500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cxnSp>
        <p:nvCxnSpPr>
          <p:cNvPr id="346" name="Google Shape;346;p29"/>
          <p:cNvCxnSpPr/>
          <p:nvPr/>
        </p:nvCxnSpPr>
        <p:spPr>
          <a:xfrm>
            <a:off x="1118175" y="3613373"/>
            <a:ext cx="2709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47" name="Google Shape;347;p29"/>
          <p:cNvSpPr/>
          <p:nvPr/>
        </p:nvSpPr>
        <p:spPr>
          <a:xfrm>
            <a:off x="2649463" y="1351550"/>
            <a:ext cx="1644300" cy="1644300"/>
          </a:xfrm>
          <a:prstGeom prst="ellipse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Chelsea Market"/>
                <a:ea typeface="Chelsea Market"/>
                <a:cs typeface="Chelsea Market"/>
                <a:sym typeface="Chelsea Market"/>
              </a:rPr>
              <a:t>9</a:t>
            </a:r>
            <a:endParaRPr sz="500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cxnSp>
        <p:nvCxnSpPr>
          <p:cNvPr id="348" name="Google Shape;348;p29"/>
          <p:cNvCxnSpPr/>
          <p:nvPr/>
        </p:nvCxnSpPr>
        <p:spPr>
          <a:xfrm>
            <a:off x="3327800" y="3613373"/>
            <a:ext cx="2709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49" name="Google Shape;349;p29"/>
          <p:cNvSpPr/>
          <p:nvPr/>
        </p:nvSpPr>
        <p:spPr>
          <a:xfrm>
            <a:off x="4867438" y="1351550"/>
            <a:ext cx="1644300" cy="1644300"/>
          </a:xfrm>
          <a:prstGeom prst="ellipse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Chelsea Market"/>
                <a:ea typeface="Chelsea Market"/>
                <a:cs typeface="Chelsea Market"/>
                <a:sym typeface="Chelsea Market"/>
              </a:rPr>
              <a:t>8</a:t>
            </a:r>
            <a:endParaRPr sz="500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cxnSp>
        <p:nvCxnSpPr>
          <p:cNvPr id="350" name="Google Shape;350;p29"/>
          <p:cNvCxnSpPr/>
          <p:nvPr/>
        </p:nvCxnSpPr>
        <p:spPr>
          <a:xfrm>
            <a:off x="5554075" y="3613373"/>
            <a:ext cx="2709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51" name="Google Shape;351;p29"/>
          <p:cNvSpPr/>
          <p:nvPr/>
        </p:nvSpPr>
        <p:spPr>
          <a:xfrm>
            <a:off x="7085400" y="1366425"/>
            <a:ext cx="1644300" cy="1644300"/>
          </a:xfrm>
          <a:prstGeom prst="ellipse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Chelsea Market"/>
                <a:ea typeface="Chelsea Market"/>
                <a:cs typeface="Chelsea Market"/>
                <a:sym typeface="Chelsea Market"/>
              </a:rPr>
              <a:t>11</a:t>
            </a:r>
            <a:endParaRPr sz="500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cxnSp>
        <p:nvCxnSpPr>
          <p:cNvPr id="352" name="Google Shape;352;p29"/>
          <p:cNvCxnSpPr/>
          <p:nvPr/>
        </p:nvCxnSpPr>
        <p:spPr>
          <a:xfrm>
            <a:off x="7747050" y="3613373"/>
            <a:ext cx="2709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353" name="Google Shape;353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2850" y="3135263"/>
            <a:ext cx="1660888" cy="1686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85400" y="3108900"/>
            <a:ext cx="1746899" cy="1739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2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39400" y="3135263"/>
            <a:ext cx="1644300" cy="1686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29" descr="This timer silently counts down to 0:00, then alerts you that time is up with a gentle beep sound." title="30 Second Timer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418025" y="0"/>
            <a:ext cx="1743076" cy="130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29"/>
          <p:cNvPicPr preferRelativeResize="0"/>
          <p:nvPr/>
        </p:nvPicPr>
        <p:blipFill rotWithShape="1">
          <a:blip r:embed="rId8">
            <a:alphaModFix/>
          </a:blip>
          <a:srcRect l="24357"/>
          <a:stretch/>
        </p:blipFill>
        <p:spPr>
          <a:xfrm>
            <a:off x="2458288" y="3105088"/>
            <a:ext cx="2361000" cy="1746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30"/>
          <p:cNvSpPr/>
          <p:nvPr/>
        </p:nvSpPr>
        <p:spPr>
          <a:xfrm>
            <a:off x="0" y="0"/>
            <a:ext cx="9161100" cy="2484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30"/>
          <p:cNvSpPr txBox="1">
            <a:spLocks noGrp="1"/>
          </p:cNvSpPr>
          <p:nvPr>
            <p:ph type="title" idx="4294967295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155CC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As-tu vu 9          ? Bravo ! </a:t>
            </a:r>
            <a:endParaRPr>
              <a:solidFill>
                <a:srgbClr val="1155CC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364" name="Google Shape;364;p30"/>
          <p:cNvSpPr/>
          <p:nvPr/>
        </p:nvSpPr>
        <p:spPr>
          <a:xfrm>
            <a:off x="431500" y="1366425"/>
            <a:ext cx="1644300" cy="1644300"/>
          </a:xfrm>
          <a:prstGeom prst="ellipse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Chelsea Market"/>
                <a:ea typeface="Chelsea Market"/>
                <a:cs typeface="Chelsea Market"/>
                <a:sym typeface="Chelsea Market"/>
              </a:rPr>
              <a:t>7</a:t>
            </a:r>
            <a:endParaRPr sz="500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365" name="Google Shape;365;p30"/>
          <p:cNvSpPr/>
          <p:nvPr/>
        </p:nvSpPr>
        <p:spPr>
          <a:xfrm>
            <a:off x="2649463" y="1351550"/>
            <a:ext cx="1644300" cy="1644300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Chelsea Market"/>
                <a:ea typeface="Chelsea Market"/>
                <a:cs typeface="Chelsea Market"/>
                <a:sym typeface="Chelsea Market"/>
              </a:rPr>
              <a:t>9</a:t>
            </a:r>
            <a:endParaRPr sz="500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366" name="Google Shape;366;p30"/>
          <p:cNvSpPr/>
          <p:nvPr/>
        </p:nvSpPr>
        <p:spPr>
          <a:xfrm>
            <a:off x="4867425" y="1366425"/>
            <a:ext cx="1644300" cy="1644300"/>
          </a:xfrm>
          <a:prstGeom prst="ellipse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Chelsea Market"/>
                <a:ea typeface="Chelsea Market"/>
                <a:cs typeface="Chelsea Market"/>
                <a:sym typeface="Chelsea Market"/>
              </a:rPr>
              <a:t>8</a:t>
            </a:r>
            <a:endParaRPr sz="500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367" name="Google Shape;367;p30"/>
          <p:cNvSpPr/>
          <p:nvPr/>
        </p:nvSpPr>
        <p:spPr>
          <a:xfrm>
            <a:off x="7085400" y="1366425"/>
            <a:ext cx="1644300" cy="1644300"/>
          </a:xfrm>
          <a:prstGeom prst="ellipse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Chelsea Market"/>
                <a:ea typeface="Chelsea Market"/>
                <a:cs typeface="Chelsea Market"/>
                <a:sym typeface="Chelsea Market"/>
              </a:rPr>
              <a:t>11</a:t>
            </a:r>
            <a:endParaRPr sz="500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pic>
        <p:nvPicPr>
          <p:cNvPr id="368" name="Google Shape;368;p30"/>
          <p:cNvPicPr preferRelativeResize="0"/>
          <p:nvPr/>
        </p:nvPicPr>
        <p:blipFill rotWithShape="1">
          <a:blip r:embed="rId3">
            <a:alphaModFix/>
          </a:blip>
          <a:srcRect l="24357"/>
          <a:stretch/>
        </p:blipFill>
        <p:spPr>
          <a:xfrm>
            <a:off x="2458288" y="3105088"/>
            <a:ext cx="2361000" cy="1746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18066" y="265625"/>
            <a:ext cx="1253900" cy="9766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9999"/>
        </a:solidFill>
        <a:effectLst/>
      </p:bgPr>
    </p:bg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3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31"/>
          <p:cNvSpPr txBox="1">
            <a:spLocks noGrp="1"/>
          </p:cNvSpPr>
          <p:nvPr>
            <p:ph type="title"/>
          </p:nvPr>
        </p:nvSpPr>
        <p:spPr>
          <a:xfrm>
            <a:off x="302200" y="514350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Combien de poires vois-tu ? </a:t>
            </a:r>
            <a:r>
              <a:rPr lang="en">
                <a:latin typeface="Chelsea Market"/>
                <a:ea typeface="Chelsea Market"/>
                <a:cs typeface="Chelsea Market"/>
                <a:sym typeface="Chelsea Market"/>
              </a:rPr>
              <a:t>is-tu ?</a:t>
            </a:r>
            <a:endParaRPr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376" name="Google Shape;376;p31"/>
          <p:cNvSpPr/>
          <p:nvPr/>
        </p:nvSpPr>
        <p:spPr>
          <a:xfrm>
            <a:off x="248250" y="1371625"/>
            <a:ext cx="8647500" cy="3675300"/>
          </a:xfrm>
          <a:prstGeom prst="rect">
            <a:avLst/>
          </a:prstGeom>
          <a:noFill/>
          <a:ln w="76200" cap="flat" cmpd="sng">
            <a:solidFill>
              <a:srgbClr val="000000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77" name="Google Shape;377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79425" y="3532300"/>
            <a:ext cx="1786325" cy="133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5275" y="1509425"/>
            <a:ext cx="2620800" cy="196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31267" y="3724275"/>
            <a:ext cx="1407675" cy="1145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59361" y="1509425"/>
            <a:ext cx="2161169" cy="1758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26508" y="1490775"/>
            <a:ext cx="621875" cy="50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31"/>
          <p:cNvPicPr preferRelativeResize="0"/>
          <p:nvPr/>
        </p:nvPicPr>
        <p:blipFill rotWithShape="1">
          <a:blip r:embed="rId5">
            <a:alphaModFix/>
          </a:blip>
          <a:srcRect l="23171"/>
          <a:stretch/>
        </p:blipFill>
        <p:spPr>
          <a:xfrm>
            <a:off x="2966078" y="2394963"/>
            <a:ext cx="1253900" cy="125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40175" y="4071375"/>
            <a:ext cx="1138025" cy="8741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0100" y="3973080"/>
            <a:ext cx="1407675" cy="9813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071788" y="2287208"/>
            <a:ext cx="1000425" cy="6974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Google Shape;386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985248" y="3400525"/>
            <a:ext cx="1253898" cy="874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Google Shape;387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71923" y="4087100"/>
            <a:ext cx="1253898" cy="874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227024" y="1512621"/>
            <a:ext cx="1000425" cy="697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Google Shape;389;p31"/>
          <p:cNvPicPr preferRelativeResize="0"/>
          <p:nvPr/>
        </p:nvPicPr>
        <p:blipFill rotWithShape="1">
          <a:blip r:embed="rId7">
            <a:alphaModFix/>
          </a:blip>
          <a:srcRect l="19842" r="23057"/>
          <a:stretch/>
        </p:blipFill>
        <p:spPr>
          <a:xfrm>
            <a:off x="4201463" y="3157413"/>
            <a:ext cx="621875" cy="915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Google Shape;390;p31"/>
          <p:cNvPicPr preferRelativeResize="0"/>
          <p:nvPr/>
        </p:nvPicPr>
        <p:blipFill rotWithShape="1">
          <a:blip r:embed="rId5">
            <a:alphaModFix/>
          </a:blip>
          <a:srcRect l="23171"/>
          <a:stretch/>
        </p:blipFill>
        <p:spPr>
          <a:xfrm>
            <a:off x="5390203" y="2009088"/>
            <a:ext cx="1253900" cy="125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p31"/>
          <p:cNvPicPr preferRelativeResize="0"/>
          <p:nvPr/>
        </p:nvPicPr>
        <p:blipFill rotWithShape="1">
          <a:blip r:embed="rId5">
            <a:alphaModFix/>
          </a:blip>
          <a:srcRect l="23172" r="19808"/>
          <a:stretch/>
        </p:blipFill>
        <p:spPr>
          <a:xfrm>
            <a:off x="8098650" y="3026825"/>
            <a:ext cx="621875" cy="8377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31"/>
          <p:cNvPicPr preferRelativeResize="0"/>
          <p:nvPr/>
        </p:nvPicPr>
        <p:blipFill rotWithShape="1">
          <a:blip r:embed="rId5">
            <a:alphaModFix/>
          </a:blip>
          <a:srcRect l="23172" r="19808"/>
          <a:stretch/>
        </p:blipFill>
        <p:spPr>
          <a:xfrm>
            <a:off x="370100" y="3400525"/>
            <a:ext cx="621875" cy="8377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31"/>
          <p:cNvPicPr preferRelativeResize="0"/>
          <p:nvPr/>
        </p:nvPicPr>
        <p:blipFill rotWithShape="1">
          <a:blip r:embed="rId5">
            <a:alphaModFix/>
          </a:blip>
          <a:srcRect l="23172" r="19808"/>
          <a:stretch/>
        </p:blipFill>
        <p:spPr>
          <a:xfrm>
            <a:off x="1990550" y="3780850"/>
            <a:ext cx="621875" cy="8377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Google Shape;394;p3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978199" y="1509429"/>
            <a:ext cx="649746" cy="50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" name="Google Shape;395;p31"/>
          <p:cNvPicPr preferRelativeResize="0"/>
          <p:nvPr/>
        </p:nvPicPr>
        <p:blipFill rotWithShape="1">
          <a:blip r:embed="rId5">
            <a:alphaModFix/>
          </a:blip>
          <a:srcRect l="23172" r="19808"/>
          <a:stretch/>
        </p:blipFill>
        <p:spPr>
          <a:xfrm>
            <a:off x="415350" y="1490775"/>
            <a:ext cx="621875" cy="8377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" name="Google Shape;396;p31"/>
          <p:cNvPicPr preferRelativeResize="0"/>
          <p:nvPr/>
        </p:nvPicPr>
        <p:blipFill rotWithShape="1">
          <a:blip r:embed="rId5">
            <a:alphaModFix/>
          </a:blip>
          <a:srcRect l="23172" r="19808"/>
          <a:stretch/>
        </p:blipFill>
        <p:spPr>
          <a:xfrm>
            <a:off x="2344200" y="1557225"/>
            <a:ext cx="621875" cy="8377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4"/>
          <p:cNvSpPr/>
          <p:nvPr/>
        </p:nvSpPr>
        <p:spPr>
          <a:xfrm>
            <a:off x="21425" y="0"/>
            <a:ext cx="9144000" cy="514350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14"/>
          <p:cNvSpPr txBox="1"/>
          <p:nvPr/>
        </p:nvSpPr>
        <p:spPr>
          <a:xfrm>
            <a:off x="1192500" y="1122000"/>
            <a:ext cx="6759000" cy="289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700" b="1">
                <a:latin typeface="Chelsea Market"/>
                <a:ea typeface="Chelsea Market"/>
                <a:cs typeface="Chelsea Market"/>
                <a:sym typeface="Chelsea Market"/>
              </a:rPr>
              <a:t>Tu auras </a:t>
            </a:r>
            <a:r>
              <a:rPr lang="en" sz="6000" b="1">
                <a:latin typeface="Chelsea Market"/>
                <a:ea typeface="Chelsea Market"/>
                <a:cs typeface="Chelsea Market"/>
                <a:sym typeface="Chelsea Market"/>
              </a:rPr>
              <a:t>10</a:t>
            </a:r>
            <a:r>
              <a:rPr lang="en" sz="6900" b="1">
                <a:latin typeface="Chelsea Market"/>
                <a:ea typeface="Chelsea Market"/>
                <a:cs typeface="Chelsea Market"/>
                <a:sym typeface="Chelsea Market"/>
              </a:rPr>
              <a:t> </a:t>
            </a:r>
            <a:r>
              <a:rPr lang="en" sz="3700" b="1">
                <a:latin typeface="Chelsea Market"/>
                <a:ea typeface="Chelsea Market"/>
                <a:cs typeface="Chelsea Market"/>
                <a:sym typeface="Chelsea Market"/>
              </a:rPr>
              <a:t>secondes pour observer la scène et compter le nombre pour l’image demandée !</a:t>
            </a:r>
            <a:endParaRPr sz="4100" b="1">
              <a:latin typeface="Playfair Display SC"/>
              <a:ea typeface="Playfair Display SC"/>
              <a:cs typeface="Playfair Display SC"/>
              <a:sym typeface="Playfair Display SC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700" b="1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00FF"/>
        </a:solidFill>
        <a:effectLst/>
      </p:bgPr>
    </p:bg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32"/>
          <p:cNvSpPr/>
          <p:nvPr/>
        </p:nvSpPr>
        <p:spPr>
          <a:xfrm>
            <a:off x="0" y="0"/>
            <a:ext cx="9161100" cy="2484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p32"/>
          <p:cNvSpPr txBox="1">
            <a:spLocks noGrp="1"/>
          </p:cNvSpPr>
          <p:nvPr>
            <p:ph type="title" idx="4294967295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rgbClr val="1C4587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Fais l’exercice pour le nombre compté !</a:t>
            </a:r>
            <a:endParaRPr sz="2600">
              <a:solidFill>
                <a:srgbClr val="1C4587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403" name="Google Shape;403;p32"/>
          <p:cNvSpPr/>
          <p:nvPr/>
        </p:nvSpPr>
        <p:spPr>
          <a:xfrm>
            <a:off x="431500" y="1366425"/>
            <a:ext cx="1644300" cy="1644300"/>
          </a:xfrm>
          <a:prstGeom prst="ellipse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Chelsea Market"/>
                <a:ea typeface="Chelsea Market"/>
                <a:cs typeface="Chelsea Market"/>
                <a:sym typeface="Chelsea Market"/>
              </a:rPr>
              <a:t>10</a:t>
            </a:r>
            <a:endParaRPr sz="500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cxnSp>
        <p:nvCxnSpPr>
          <p:cNvPr id="404" name="Google Shape;404;p32"/>
          <p:cNvCxnSpPr/>
          <p:nvPr/>
        </p:nvCxnSpPr>
        <p:spPr>
          <a:xfrm>
            <a:off x="1118175" y="3613373"/>
            <a:ext cx="2709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05" name="Google Shape;405;p32"/>
          <p:cNvSpPr/>
          <p:nvPr/>
        </p:nvSpPr>
        <p:spPr>
          <a:xfrm>
            <a:off x="2649463" y="1351550"/>
            <a:ext cx="1644300" cy="1644300"/>
          </a:xfrm>
          <a:prstGeom prst="ellipse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Chelsea Market"/>
                <a:ea typeface="Chelsea Market"/>
                <a:cs typeface="Chelsea Market"/>
                <a:sym typeface="Chelsea Market"/>
              </a:rPr>
              <a:t>9</a:t>
            </a:r>
            <a:endParaRPr sz="500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cxnSp>
        <p:nvCxnSpPr>
          <p:cNvPr id="406" name="Google Shape;406;p32"/>
          <p:cNvCxnSpPr/>
          <p:nvPr/>
        </p:nvCxnSpPr>
        <p:spPr>
          <a:xfrm>
            <a:off x="3327800" y="3613373"/>
            <a:ext cx="2709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07" name="Google Shape;407;p32"/>
          <p:cNvSpPr/>
          <p:nvPr/>
        </p:nvSpPr>
        <p:spPr>
          <a:xfrm>
            <a:off x="4867425" y="1366425"/>
            <a:ext cx="1644300" cy="1644300"/>
          </a:xfrm>
          <a:prstGeom prst="ellipse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Chelsea Market"/>
                <a:ea typeface="Chelsea Market"/>
                <a:cs typeface="Chelsea Market"/>
                <a:sym typeface="Chelsea Market"/>
              </a:rPr>
              <a:t>8</a:t>
            </a:r>
            <a:endParaRPr sz="500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cxnSp>
        <p:nvCxnSpPr>
          <p:cNvPr id="408" name="Google Shape;408;p32"/>
          <p:cNvCxnSpPr/>
          <p:nvPr/>
        </p:nvCxnSpPr>
        <p:spPr>
          <a:xfrm>
            <a:off x="5554075" y="3613373"/>
            <a:ext cx="2709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09" name="Google Shape;409;p32"/>
          <p:cNvSpPr/>
          <p:nvPr/>
        </p:nvSpPr>
        <p:spPr>
          <a:xfrm>
            <a:off x="7085400" y="1366425"/>
            <a:ext cx="1644300" cy="1644300"/>
          </a:xfrm>
          <a:prstGeom prst="ellipse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Chelsea Market"/>
                <a:ea typeface="Chelsea Market"/>
                <a:cs typeface="Chelsea Market"/>
                <a:sym typeface="Chelsea Market"/>
              </a:rPr>
              <a:t>7</a:t>
            </a:r>
            <a:endParaRPr sz="500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cxnSp>
        <p:nvCxnSpPr>
          <p:cNvPr id="410" name="Google Shape;410;p32"/>
          <p:cNvCxnSpPr/>
          <p:nvPr/>
        </p:nvCxnSpPr>
        <p:spPr>
          <a:xfrm>
            <a:off x="7747050" y="3613373"/>
            <a:ext cx="2709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411" name="Google Shape;411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30750" y="3108925"/>
            <a:ext cx="1715775" cy="164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Google Shape;412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4950" y="3108925"/>
            <a:ext cx="1910850" cy="1644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Google Shape;413;p32"/>
          <p:cNvPicPr preferRelativeResize="0"/>
          <p:nvPr/>
        </p:nvPicPr>
        <p:blipFill rotWithShape="1">
          <a:blip r:embed="rId5">
            <a:alphaModFix/>
          </a:blip>
          <a:srcRect l="19675" r="19143"/>
          <a:stretch/>
        </p:blipFill>
        <p:spPr>
          <a:xfrm>
            <a:off x="7162925" y="3069850"/>
            <a:ext cx="1746900" cy="1686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p32" descr="This timer silently counts down to 0:00, then alerts you that time is up with a gentle beep sound." title="30 Second Timer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418025" y="0"/>
            <a:ext cx="1743076" cy="130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Google Shape;415;p32"/>
          <p:cNvPicPr preferRelativeResize="0"/>
          <p:nvPr/>
        </p:nvPicPr>
        <p:blipFill rotWithShape="1">
          <a:blip r:embed="rId8">
            <a:alphaModFix/>
          </a:blip>
          <a:srcRect l="24814" r="21684"/>
          <a:stretch/>
        </p:blipFill>
        <p:spPr>
          <a:xfrm>
            <a:off x="2528800" y="3159526"/>
            <a:ext cx="1885551" cy="164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00FF"/>
        </a:solidFill>
        <a:effectLst/>
      </p:bgPr>
    </p:bg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33"/>
          <p:cNvSpPr/>
          <p:nvPr/>
        </p:nvSpPr>
        <p:spPr>
          <a:xfrm>
            <a:off x="0" y="0"/>
            <a:ext cx="9161100" cy="2484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33"/>
          <p:cNvSpPr txBox="1">
            <a:spLocks noGrp="1"/>
          </p:cNvSpPr>
          <p:nvPr>
            <p:ph type="title" idx="4294967295"/>
          </p:nvPr>
        </p:nvSpPr>
        <p:spPr>
          <a:xfrm>
            <a:off x="311700" y="372500"/>
            <a:ext cx="8745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C4587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As-tu vu 8           ? Bravo ! </a:t>
            </a:r>
            <a:endParaRPr>
              <a:solidFill>
                <a:srgbClr val="1C4587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422" name="Google Shape;422;p33"/>
          <p:cNvSpPr/>
          <p:nvPr/>
        </p:nvSpPr>
        <p:spPr>
          <a:xfrm>
            <a:off x="431500" y="1366425"/>
            <a:ext cx="1644300" cy="1644300"/>
          </a:xfrm>
          <a:prstGeom prst="ellipse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Chelsea Market"/>
                <a:ea typeface="Chelsea Market"/>
                <a:cs typeface="Chelsea Market"/>
                <a:sym typeface="Chelsea Market"/>
              </a:rPr>
              <a:t>10</a:t>
            </a:r>
            <a:endParaRPr sz="500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423" name="Google Shape;423;p33"/>
          <p:cNvSpPr/>
          <p:nvPr/>
        </p:nvSpPr>
        <p:spPr>
          <a:xfrm>
            <a:off x="2649463" y="1351550"/>
            <a:ext cx="1644300" cy="1644300"/>
          </a:xfrm>
          <a:prstGeom prst="ellipse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Chelsea Market"/>
                <a:ea typeface="Chelsea Market"/>
                <a:cs typeface="Chelsea Market"/>
                <a:sym typeface="Chelsea Market"/>
              </a:rPr>
              <a:t>9</a:t>
            </a:r>
            <a:endParaRPr sz="500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424" name="Google Shape;424;p33"/>
          <p:cNvSpPr/>
          <p:nvPr/>
        </p:nvSpPr>
        <p:spPr>
          <a:xfrm>
            <a:off x="4867425" y="1366425"/>
            <a:ext cx="1644300" cy="1644300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Chelsea Market"/>
                <a:ea typeface="Chelsea Market"/>
                <a:cs typeface="Chelsea Market"/>
                <a:sym typeface="Chelsea Market"/>
              </a:rPr>
              <a:t>8</a:t>
            </a:r>
            <a:endParaRPr sz="500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cxnSp>
        <p:nvCxnSpPr>
          <p:cNvPr id="425" name="Google Shape;425;p33"/>
          <p:cNvCxnSpPr/>
          <p:nvPr/>
        </p:nvCxnSpPr>
        <p:spPr>
          <a:xfrm>
            <a:off x="5554075" y="3613373"/>
            <a:ext cx="2709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26" name="Google Shape;426;p33"/>
          <p:cNvSpPr/>
          <p:nvPr/>
        </p:nvSpPr>
        <p:spPr>
          <a:xfrm>
            <a:off x="7085400" y="1366425"/>
            <a:ext cx="1644300" cy="1644300"/>
          </a:xfrm>
          <a:prstGeom prst="ellipse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Chelsea Market"/>
                <a:ea typeface="Chelsea Market"/>
                <a:cs typeface="Chelsea Market"/>
                <a:sym typeface="Chelsea Market"/>
              </a:rPr>
              <a:t>7</a:t>
            </a:r>
            <a:endParaRPr sz="500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pic>
        <p:nvPicPr>
          <p:cNvPr id="427" name="Google Shape;427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30750" y="3108925"/>
            <a:ext cx="1715775" cy="164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8" name="Google Shape;428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01125" y="186975"/>
            <a:ext cx="1407675" cy="10812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9999"/>
        </a:solidFill>
        <a:effectLst/>
      </p:bgPr>
    </p:bg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3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" name="Google Shape;434;p34"/>
          <p:cNvSpPr txBox="1">
            <a:spLocks noGrp="1"/>
          </p:cNvSpPr>
          <p:nvPr>
            <p:ph type="title"/>
          </p:nvPr>
        </p:nvSpPr>
        <p:spPr>
          <a:xfrm>
            <a:off x="302200" y="514350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err="1">
                <a:solidFill>
                  <a:srgbClr val="000000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Combien</a:t>
            </a:r>
            <a:r>
              <a:rPr lang="en" dirty="0">
                <a:solidFill>
                  <a:srgbClr val="000000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 de </a:t>
            </a:r>
            <a:r>
              <a:rPr lang="en" dirty="0" err="1">
                <a:solidFill>
                  <a:srgbClr val="000000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grappes</a:t>
            </a:r>
            <a:r>
              <a:rPr lang="en" dirty="0">
                <a:solidFill>
                  <a:srgbClr val="000000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 de raisins </a:t>
            </a:r>
            <a:r>
              <a:rPr lang="en" dirty="0" err="1">
                <a:solidFill>
                  <a:srgbClr val="000000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vois-tu</a:t>
            </a:r>
            <a:r>
              <a:rPr lang="en" dirty="0">
                <a:solidFill>
                  <a:srgbClr val="000000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 ? </a:t>
            </a:r>
            <a:r>
              <a:rPr lang="en" dirty="0">
                <a:latin typeface="Chelsea Market"/>
                <a:ea typeface="Chelsea Market"/>
                <a:cs typeface="Chelsea Market"/>
                <a:sym typeface="Chelsea Market"/>
              </a:rPr>
              <a:t>is-</a:t>
            </a:r>
            <a:r>
              <a:rPr lang="en" dirty="0" err="1">
                <a:latin typeface="Chelsea Market"/>
                <a:ea typeface="Chelsea Market"/>
                <a:cs typeface="Chelsea Market"/>
                <a:sym typeface="Chelsea Market"/>
              </a:rPr>
              <a:t>tu</a:t>
            </a:r>
            <a:r>
              <a:rPr lang="en" dirty="0">
                <a:latin typeface="Chelsea Market"/>
                <a:ea typeface="Chelsea Market"/>
                <a:cs typeface="Chelsea Market"/>
                <a:sym typeface="Chelsea Market"/>
              </a:rPr>
              <a:t> ?</a:t>
            </a:r>
            <a:endParaRPr dirty="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435" name="Google Shape;435;p34"/>
          <p:cNvSpPr/>
          <p:nvPr/>
        </p:nvSpPr>
        <p:spPr>
          <a:xfrm>
            <a:off x="248250" y="1371625"/>
            <a:ext cx="8647500" cy="3675300"/>
          </a:xfrm>
          <a:prstGeom prst="rect">
            <a:avLst/>
          </a:prstGeom>
          <a:noFill/>
          <a:ln w="76200" cap="flat" cmpd="sng">
            <a:solidFill>
              <a:srgbClr val="000000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36" name="Google Shape;436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23275" y="3419925"/>
            <a:ext cx="1786325" cy="133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7" name="Google Shape;437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31267" y="3724275"/>
            <a:ext cx="1407675" cy="1145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8" name="Google Shape;438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40175" y="4071375"/>
            <a:ext cx="1138025" cy="874141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071788" y="2287208"/>
            <a:ext cx="1000425" cy="697417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71923" y="4087100"/>
            <a:ext cx="1253898" cy="874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30849" y="1482246"/>
            <a:ext cx="1000425" cy="697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2" name="Google Shape;442;p34"/>
          <p:cNvPicPr preferRelativeResize="0"/>
          <p:nvPr/>
        </p:nvPicPr>
        <p:blipFill rotWithShape="1">
          <a:blip r:embed="rId7">
            <a:alphaModFix/>
          </a:blip>
          <a:srcRect l="19842" r="23057"/>
          <a:stretch/>
        </p:blipFill>
        <p:spPr>
          <a:xfrm>
            <a:off x="5591925" y="1605550"/>
            <a:ext cx="1476946" cy="2175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3" name="Google Shape;443;p34"/>
          <p:cNvPicPr preferRelativeResize="0"/>
          <p:nvPr/>
        </p:nvPicPr>
        <p:blipFill rotWithShape="1">
          <a:blip r:embed="rId7">
            <a:alphaModFix/>
          </a:blip>
          <a:srcRect l="19842" r="23057"/>
          <a:stretch/>
        </p:blipFill>
        <p:spPr>
          <a:xfrm>
            <a:off x="8083000" y="3070025"/>
            <a:ext cx="621875" cy="915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4" name="Google Shape;444;p34"/>
          <p:cNvPicPr preferRelativeResize="0"/>
          <p:nvPr/>
        </p:nvPicPr>
        <p:blipFill rotWithShape="1">
          <a:blip r:embed="rId7">
            <a:alphaModFix/>
          </a:blip>
          <a:srcRect l="19842" r="23057"/>
          <a:stretch/>
        </p:blipFill>
        <p:spPr>
          <a:xfrm>
            <a:off x="1843563" y="3724275"/>
            <a:ext cx="621875" cy="915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5" name="Google Shape;445;p34"/>
          <p:cNvPicPr preferRelativeResize="0"/>
          <p:nvPr/>
        </p:nvPicPr>
        <p:blipFill rotWithShape="1">
          <a:blip r:embed="rId7">
            <a:alphaModFix/>
          </a:blip>
          <a:srcRect l="19842" r="23057"/>
          <a:stretch/>
        </p:blipFill>
        <p:spPr>
          <a:xfrm>
            <a:off x="4201463" y="3157413"/>
            <a:ext cx="621875" cy="915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6" name="Google Shape;446;p34"/>
          <p:cNvPicPr preferRelativeResize="0"/>
          <p:nvPr/>
        </p:nvPicPr>
        <p:blipFill rotWithShape="1">
          <a:blip r:embed="rId7">
            <a:alphaModFix/>
          </a:blip>
          <a:srcRect l="19842" r="23057"/>
          <a:stretch/>
        </p:blipFill>
        <p:spPr>
          <a:xfrm>
            <a:off x="2531263" y="1655838"/>
            <a:ext cx="621875" cy="915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7" name="Google Shape;447;p3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76141" y="3780850"/>
            <a:ext cx="1253900" cy="976664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" name="Google Shape;448;p34"/>
          <p:cNvPicPr preferRelativeResize="0"/>
          <p:nvPr/>
        </p:nvPicPr>
        <p:blipFill rotWithShape="1">
          <a:blip r:embed="rId8">
            <a:alphaModFix/>
          </a:blip>
          <a:srcRect l="15182"/>
          <a:stretch/>
        </p:blipFill>
        <p:spPr>
          <a:xfrm>
            <a:off x="7068875" y="1505300"/>
            <a:ext cx="1636000" cy="1502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Google Shape;449;p3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843497" y="4214721"/>
            <a:ext cx="778750" cy="606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" name="Google Shape;450;p3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884859" y="3224708"/>
            <a:ext cx="778750" cy="606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1" name="Google Shape;451;p3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824747" y="2733337"/>
            <a:ext cx="1000425" cy="779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2" name="Google Shape;452;p3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45274" y="1512629"/>
            <a:ext cx="649746" cy="50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Google Shape;453;p3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19445" y="2229085"/>
            <a:ext cx="1929007" cy="1502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4" name="Google Shape;454;p3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324172" y="1512637"/>
            <a:ext cx="1000425" cy="779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5" name="Google Shape;455;p3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238447" y="1605562"/>
            <a:ext cx="1000425" cy="7792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35"/>
          <p:cNvSpPr/>
          <p:nvPr/>
        </p:nvSpPr>
        <p:spPr>
          <a:xfrm>
            <a:off x="0" y="0"/>
            <a:ext cx="9161100" cy="2484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p35"/>
          <p:cNvSpPr txBox="1">
            <a:spLocks noGrp="1"/>
          </p:cNvSpPr>
          <p:nvPr>
            <p:ph type="title" idx="4294967295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rgbClr val="1C4587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Fais l’exercice pour le nombre compté !</a:t>
            </a:r>
            <a:endParaRPr sz="2600">
              <a:solidFill>
                <a:srgbClr val="1C4587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462" name="Google Shape;462;p35"/>
          <p:cNvSpPr/>
          <p:nvPr/>
        </p:nvSpPr>
        <p:spPr>
          <a:xfrm>
            <a:off x="431500" y="1366425"/>
            <a:ext cx="1644300" cy="1644300"/>
          </a:xfrm>
          <a:prstGeom prst="ellipse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Chelsea Market"/>
                <a:ea typeface="Chelsea Market"/>
                <a:cs typeface="Chelsea Market"/>
                <a:sym typeface="Chelsea Market"/>
              </a:rPr>
              <a:t>3</a:t>
            </a:r>
            <a:endParaRPr sz="500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cxnSp>
        <p:nvCxnSpPr>
          <p:cNvPr id="463" name="Google Shape;463;p35"/>
          <p:cNvCxnSpPr/>
          <p:nvPr/>
        </p:nvCxnSpPr>
        <p:spPr>
          <a:xfrm>
            <a:off x="1118175" y="3613373"/>
            <a:ext cx="2709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64" name="Google Shape;464;p35"/>
          <p:cNvSpPr/>
          <p:nvPr/>
        </p:nvSpPr>
        <p:spPr>
          <a:xfrm>
            <a:off x="2649463" y="1351550"/>
            <a:ext cx="1644300" cy="1644300"/>
          </a:xfrm>
          <a:prstGeom prst="ellipse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Chelsea Market"/>
                <a:ea typeface="Chelsea Market"/>
                <a:cs typeface="Chelsea Market"/>
                <a:sym typeface="Chelsea Market"/>
              </a:rPr>
              <a:t>5</a:t>
            </a:r>
            <a:endParaRPr sz="500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cxnSp>
        <p:nvCxnSpPr>
          <p:cNvPr id="465" name="Google Shape;465;p35"/>
          <p:cNvCxnSpPr/>
          <p:nvPr/>
        </p:nvCxnSpPr>
        <p:spPr>
          <a:xfrm>
            <a:off x="3327800" y="3613373"/>
            <a:ext cx="2709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66" name="Google Shape;466;p35"/>
          <p:cNvSpPr/>
          <p:nvPr/>
        </p:nvSpPr>
        <p:spPr>
          <a:xfrm>
            <a:off x="4867425" y="1366425"/>
            <a:ext cx="1644300" cy="1644300"/>
          </a:xfrm>
          <a:prstGeom prst="ellipse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Chelsea Market"/>
                <a:ea typeface="Chelsea Market"/>
                <a:cs typeface="Chelsea Market"/>
                <a:sym typeface="Chelsea Market"/>
              </a:rPr>
              <a:t>7</a:t>
            </a:r>
            <a:endParaRPr sz="500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cxnSp>
        <p:nvCxnSpPr>
          <p:cNvPr id="467" name="Google Shape;467;p35"/>
          <p:cNvCxnSpPr/>
          <p:nvPr/>
        </p:nvCxnSpPr>
        <p:spPr>
          <a:xfrm>
            <a:off x="5554075" y="3613373"/>
            <a:ext cx="2709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68" name="Google Shape;468;p35"/>
          <p:cNvSpPr/>
          <p:nvPr/>
        </p:nvSpPr>
        <p:spPr>
          <a:xfrm>
            <a:off x="7085400" y="1366425"/>
            <a:ext cx="1644300" cy="1644300"/>
          </a:xfrm>
          <a:prstGeom prst="ellipse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Chelsea Market"/>
                <a:ea typeface="Chelsea Market"/>
                <a:cs typeface="Chelsea Market"/>
                <a:sym typeface="Chelsea Market"/>
              </a:rPr>
              <a:t>9</a:t>
            </a:r>
            <a:endParaRPr sz="500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cxnSp>
        <p:nvCxnSpPr>
          <p:cNvPr id="469" name="Google Shape;469;p35"/>
          <p:cNvCxnSpPr/>
          <p:nvPr/>
        </p:nvCxnSpPr>
        <p:spPr>
          <a:xfrm>
            <a:off x="7747050" y="3613373"/>
            <a:ext cx="2709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470" name="Google Shape;470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23450" y="3233025"/>
            <a:ext cx="1681501" cy="1371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1" name="Google Shape;471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06813" y="3271150"/>
            <a:ext cx="1839275" cy="1371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2" name="Google Shape;472;p3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561000" y="3241400"/>
            <a:ext cx="1868450" cy="1371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3" name="Google Shape;473;p35" descr="This timer silently counts down to 0:00, then alerts you that time is up with a gentle beep sound." title="30 Second Timer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418025" y="0"/>
            <a:ext cx="1743076" cy="130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4" name="Google Shape;474;p3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31513" y="3271150"/>
            <a:ext cx="2044275" cy="13577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36"/>
          <p:cNvSpPr/>
          <p:nvPr/>
        </p:nvSpPr>
        <p:spPr>
          <a:xfrm>
            <a:off x="0" y="0"/>
            <a:ext cx="9161100" cy="2484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0" name="Google Shape;480;p36"/>
          <p:cNvSpPr txBox="1">
            <a:spLocks noGrp="1"/>
          </p:cNvSpPr>
          <p:nvPr>
            <p:ph type="title" idx="4294967295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C4587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As-tu vu 3             ? Bravo ! </a:t>
            </a:r>
            <a:endParaRPr>
              <a:solidFill>
                <a:srgbClr val="1C4587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481" name="Google Shape;481;p36"/>
          <p:cNvSpPr/>
          <p:nvPr/>
        </p:nvSpPr>
        <p:spPr>
          <a:xfrm>
            <a:off x="431500" y="1366425"/>
            <a:ext cx="1644300" cy="1644300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Chelsea Market"/>
                <a:ea typeface="Chelsea Market"/>
                <a:cs typeface="Chelsea Market"/>
                <a:sym typeface="Chelsea Market"/>
              </a:rPr>
              <a:t>3</a:t>
            </a:r>
            <a:endParaRPr sz="500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482" name="Google Shape;482;p36"/>
          <p:cNvSpPr/>
          <p:nvPr/>
        </p:nvSpPr>
        <p:spPr>
          <a:xfrm>
            <a:off x="2649463" y="1351550"/>
            <a:ext cx="1644300" cy="1644300"/>
          </a:xfrm>
          <a:prstGeom prst="ellipse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Chelsea Market"/>
                <a:ea typeface="Chelsea Market"/>
                <a:cs typeface="Chelsea Market"/>
                <a:sym typeface="Chelsea Market"/>
              </a:rPr>
              <a:t>5</a:t>
            </a:r>
            <a:endParaRPr sz="500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483" name="Google Shape;483;p36"/>
          <p:cNvSpPr/>
          <p:nvPr/>
        </p:nvSpPr>
        <p:spPr>
          <a:xfrm>
            <a:off x="4867425" y="1366425"/>
            <a:ext cx="1644300" cy="1644300"/>
          </a:xfrm>
          <a:prstGeom prst="ellipse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Chelsea Market"/>
                <a:ea typeface="Chelsea Market"/>
                <a:cs typeface="Chelsea Market"/>
                <a:sym typeface="Chelsea Market"/>
              </a:rPr>
              <a:t>7</a:t>
            </a:r>
            <a:endParaRPr sz="500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484" name="Google Shape;484;p36"/>
          <p:cNvSpPr/>
          <p:nvPr/>
        </p:nvSpPr>
        <p:spPr>
          <a:xfrm>
            <a:off x="7085400" y="1366425"/>
            <a:ext cx="1644300" cy="1644300"/>
          </a:xfrm>
          <a:prstGeom prst="ellipse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Chelsea Market"/>
                <a:ea typeface="Chelsea Market"/>
                <a:cs typeface="Chelsea Market"/>
                <a:sym typeface="Chelsea Market"/>
              </a:rPr>
              <a:t>9</a:t>
            </a:r>
            <a:endParaRPr sz="500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pic>
        <p:nvPicPr>
          <p:cNvPr id="485" name="Google Shape;485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1513" y="3271150"/>
            <a:ext cx="2044275" cy="1357787"/>
          </a:xfrm>
          <a:prstGeom prst="rect">
            <a:avLst/>
          </a:prstGeom>
          <a:noFill/>
          <a:ln>
            <a:noFill/>
          </a:ln>
        </p:spPr>
      </p:pic>
      <p:pic>
        <p:nvPicPr>
          <p:cNvPr id="486" name="Google Shape;486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35099" y="390521"/>
            <a:ext cx="1000425" cy="6974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9999"/>
        </a:solidFill>
        <a:effectLst/>
      </p:bgPr>
    </p:bg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3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2" name="Google Shape;492;p37"/>
          <p:cNvSpPr txBox="1">
            <a:spLocks noGrp="1"/>
          </p:cNvSpPr>
          <p:nvPr>
            <p:ph type="title"/>
          </p:nvPr>
        </p:nvSpPr>
        <p:spPr>
          <a:xfrm>
            <a:off x="302200" y="514350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Combien de pêches vois-tu ? </a:t>
            </a:r>
            <a:r>
              <a:rPr lang="en">
                <a:latin typeface="Chelsea Market"/>
                <a:ea typeface="Chelsea Market"/>
                <a:cs typeface="Chelsea Market"/>
                <a:sym typeface="Chelsea Market"/>
              </a:rPr>
              <a:t>is-tu ?</a:t>
            </a:r>
            <a:endParaRPr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493" name="Google Shape;493;p37"/>
          <p:cNvSpPr/>
          <p:nvPr/>
        </p:nvSpPr>
        <p:spPr>
          <a:xfrm>
            <a:off x="248250" y="1371625"/>
            <a:ext cx="8647500" cy="3675300"/>
          </a:xfrm>
          <a:prstGeom prst="rect">
            <a:avLst/>
          </a:prstGeom>
          <a:noFill/>
          <a:ln w="76200" cap="flat" cmpd="sng">
            <a:solidFill>
              <a:srgbClr val="000000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94" name="Google Shape;494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23275" y="3419925"/>
            <a:ext cx="1786325" cy="133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5" name="Google Shape;495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31267" y="3724275"/>
            <a:ext cx="1407675" cy="1145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" name="Google Shape;496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40175" y="4071375"/>
            <a:ext cx="1138025" cy="87414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7" name="Google Shape;497;p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071788" y="2287208"/>
            <a:ext cx="1000425" cy="697417"/>
          </a:xfrm>
          <a:prstGeom prst="rect">
            <a:avLst/>
          </a:prstGeom>
          <a:noFill/>
          <a:ln>
            <a:noFill/>
          </a:ln>
        </p:spPr>
      </p:pic>
      <p:pic>
        <p:nvPicPr>
          <p:cNvPr id="498" name="Google Shape;498;p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71923" y="4087100"/>
            <a:ext cx="1253898" cy="874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9" name="Google Shape;499;p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843574" y="2906821"/>
            <a:ext cx="1000425" cy="697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0" name="Google Shape;500;p37"/>
          <p:cNvPicPr preferRelativeResize="0"/>
          <p:nvPr/>
        </p:nvPicPr>
        <p:blipFill rotWithShape="1">
          <a:blip r:embed="rId7">
            <a:alphaModFix/>
          </a:blip>
          <a:srcRect l="19842" r="23057"/>
          <a:stretch/>
        </p:blipFill>
        <p:spPr>
          <a:xfrm>
            <a:off x="5591925" y="1605550"/>
            <a:ext cx="1476946" cy="2175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1" name="Google Shape;501;p37"/>
          <p:cNvPicPr preferRelativeResize="0"/>
          <p:nvPr/>
        </p:nvPicPr>
        <p:blipFill rotWithShape="1">
          <a:blip r:embed="rId7">
            <a:alphaModFix/>
          </a:blip>
          <a:srcRect l="19842" r="23057"/>
          <a:stretch/>
        </p:blipFill>
        <p:spPr>
          <a:xfrm>
            <a:off x="1843563" y="3724275"/>
            <a:ext cx="621875" cy="915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2" name="Google Shape;502;p37"/>
          <p:cNvPicPr preferRelativeResize="0"/>
          <p:nvPr/>
        </p:nvPicPr>
        <p:blipFill rotWithShape="1">
          <a:blip r:embed="rId7">
            <a:alphaModFix/>
          </a:blip>
          <a:srcRect l="19842" r="23057"/>
          <a:stretch/>
        </p:blipFill>
        <p:spPr>
          <a:xfrm>
            <a:off x="4201463" y="3157413"/>
            <a:ext cx="621875" cy="915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3" name="Google Shape;503;p37"/>
          <p:cNvPicPr preferRelativeResize="0"/>
          <p:nvPr/>
        </p:nvPicPr>
        <p:blipFill rotWithShape="1">
          <a:blip r:embed="rId7">
            <a:alphaModFix/>
          </a:blip>
          <a:srcRect l="19842" r="23057"/>
          <a:stretch/>
        </p:blipFill>
        <p:spPr>
          <a:xfrm>
            <a:off x="1958025" y="1595675"/>
            <a:ext cx="621875" cy="915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4" name="Google Shape;504;p3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76141" y="3780850"/>
            <a:ext cx="1253900" cy="97666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5" name="Google Shape;505;p37"/>
          <p:cNvPicPr preferRelativeResize="0"/>
          <p:nvPr/>
        </p:nvPicPr>
        <p:blipFill rotWithShape="1">
          <a:blip r:embed="rId8">
            <a:alphaModFix/>
          </a:blip>
          <a:srcRect l="15182"/>
          <a:stretch/>
        </p:blipFill>
        <p:spPr>
          <a:xfrm>
            <a:off x="7068875" y="1505300"/>
            <a:ext cx="1636000" cy="1502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6" name="Google Shape;506;p3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884859" y="3224708"/>
            <a:ext cx="778750" cy="606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7" name="Google Shape;507;p3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824747" y="2733337"/>
            <a:ext cx="1000425" cy="779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8" name="Google Shape;508;p3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45274" y="1512629"/>
            <a:ext cx="649746" cy="50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9" name="Google Shape;509;p3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986085" y="1505312"/>
            <a:ext cx="1000425" cy="779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0" name="Google Shape;510;p37"/>
          <p:cNvPicPr preferRelativeResize="0"/>
          <p:nvPr/>
        </p:nvPicPr>
        <p:blipFill rotWithShape="1">
          <a:blip r:embed="rId9">
            <a:alphaModFix/>
          </a:blip>
          <a:srcRect l="10921"/>
          <a:stretch/>
        </p:blipFill>
        <p:spPr>
          <a:xfrm>
            <a:off x="2802949" y="1564000"/>
            <a:ext cx="1253900" cy="103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1" name="Google Shape;511;p37"/>
          <p:cNvPicPr preferRelativeResize="0"/>
          <p:nvPr/>
        </p:nvPicPr>
        <p:blipFill rotWithShape="1">
          <a:blip r:embed="rId9">
            <a:alphaModFix/>
          </a:blip>
          <a:srcRect l="10921"/>
          <a:stretch/>
        </p:blipFill>
        <p:spPr>
          <a:xfrm>
            <a:off x="5703449" y="3909688"/>
            <a:ext cx="1253900" cy="103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" name="Google Shape;512;p37"/>
          <p:cNvPicPr preferRelativeResize="0"/>
          <p:nvPr/>
        </p:nvPicPr>
        <p:blipFill rotWithShape="1">
          <a:blip r:embed="rId9">
            <a:alphaModFix/>
          </a:blip>
          <a:srcRect l="10921"/>
          <a:stretch/>
        </p:blipFill>
        <p:spPr>
          <a:xfrm>
            <a:off x="8063750" y="3010070"/>
            <a:ext cx="778750" cy="643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13" name="Google Shape;513;p37"/>
          <p:cNvPicPr preferRelativeResize="0"/>
          <p:nvPr/>
        </p:nvPicPr>
        <p:blipFill rotWithShape="1">
          <a:blip r:embed="rId9">
            <a:alphaModFix/>
          </a:blip>
          <a:srcRect l="10921"/>
          <a:stretch/>
        </p:blipFill>
        <p:spPr>
          <a:xfrm>
            <a:off x="439125" y="2276254"/>
            <a:ext cx="1636000" cy="1351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514" name="Google Shape;514;p37"/>
          <p:cNvPicPr preferRelativeResize="0"/>
          <p:nvPr/>
        </p:nvPicPr>
        <p:blipFill rotWithShape="1">
          <a:blip r:embed="rId9">
            <a:alphaModFix/>
          </a:blip>
          <a:srcRect l="10921"/>
          <a:stretch/>
        </p:blipFill>
        <p:spPr>
          <a:xfrm>
            <a:off x="5019812" y="1573270"/>
            <a:ext cx="778750" cy="6433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9999"/>
        </a:solidFill>
        <a:effectLst/>
      </p:bgPr>
    </p:bg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38"/>
          <p:cNvSpPr/>
          <p:nvPr/>
        </p:nvSpPr>
        <p:spPr>
          <a:xfrm>
            <a:off x="0" y="0"/>
            <a:ext cx="9161100" cy="2484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0" name="Google Shape;520;p38"/>
          <p:cNvSpPr txBox="1">
            <a:spLocks noGrp="1"/>
          </p:cNvSpPr>
          <p:nvPr>
            <p:ph type="title" idx="4294967295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rgbClr val="1C4587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Fais l’exercice pour le nombre compté !</a:t>
            </a:r>
            <a:endParaRPr sz="2600">
              <a:solidFill>
                <a:srgbClr val="1C4587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521" name="Google Shape;521;p38"/>
          <p:cNvSpPr/>
          <p:nvPr/>
        </p:nvSpPr>
        <p:spPr>
          <a:xfrm>
            <a:off x="431500" y="1366425"/>
            <a:ext cx="1644300" cy="1644300"/>
          </a:xfrm>
          <a:prstGeom prst="ellipse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Chelsea Market"/>
                <a:ea typeface="Chelsea Market"/>
                <a:cs typeface="Chelsea Market"/>
                <a:sym typeface="Chelsea Market"/>
              </a:rPr>
              <a:t>4</a:t>
            </a:r>
            <a:endParaRPr sz="500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cxnSp>
        <p:nvCxnSpPr>
          <p:cNvPr id="522" name="Google Shape;522;p38"/>
          <p:cNvCxnSpPr/>
          <p:nvPr/>
        </p:nvCxnSpPr>
        <p:spPr>
          <a:xfrm>
            <a:off x="1118175" y="3613373"/>
            <a:ext cx="2709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23" name="Google Shape;523;p38"/>
          <p:cNvSpPr/>
          <p:nvPr/>
        </p:nvSpPr>
        <p:spPr>
          <a:xfrm>
            <a:off x="2649463" y="1351550"/>
            <a:ext cx="1644300" cy="1644300"/>
          </a:xfrm>
          <a:prstGeom prst="ellipse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Chelsea Market"/>
                <a:ea typeface="Chelsea Market"/>
                <a:cs typeface="Chelsea Market"/>
                <a:sym typeface="Chelsea Market"/>
              </a:rPr>
              <a:t>7</a:t>
            </a:r>
            <a:endParaRPr sz="500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cxnSp>
        <p:nvCxnSpPr>
          <p:cNvPr id="524" name="Google Shape;524;p38"/>
          <p:cNvCxnSpPr/>
          <p:nvPr/>
        </p:nvCxnSpPr>
        <p:spPr>
          <a:xfrm>
            <a:off x="3327800" y="3613373"/>
            <a:ext cx="2709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25" name="Google Shape;525;p38"/>
          <p:cNvSpPr/>
          <p:nvPr/>
        </p:nvSpPr>
        <p:spPr>
          <a:xfrm>
            <a:off x="4867425" y="1366425"/>
            <a:ext cx="1644300" cy="1644300"/>
          </a:xfrm>
          <a:prstGeom prst="ellipse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Chelsea Market"/>
                <a:ea typeface="Chelsea Market"/>
                <a:cs typeface="Chelsea Market"/>
                <a:sym typeface="Chelsea Market"/>
              </a:rPr>
              <a:t>5</a:t>
            </a:r>
            <a:endParaRPr sz="500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cxnSp>
        <p:nvCxnSpPr>
          <p:cNvPr id="526" name="Google Shape;526;p38"/>
          <p:cNvCxnSpPr/>
          <p:nvPr/>
        </p:nvCxnSpPr>
        <p:spPr>
          <a:xfrm>
            <a:off x="5554075" y="3613373"/>
            <a:ext cx="2709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27" name="Google Shape;527;p38"/>
          <p:cNvSpPr/>
          <p:nvPr/>
        </p:nvSpPr>
        <p:spPr>
          <a:xfrm>
            <a:off x="7085400" y="1366425"/>
            <a:ext cx="1644300" cy="1644300"/>
          </a:xfrm>
          <a:prstGeom prst="ellipse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Chelsea Market"/>
                <a:ea typeface="Chelsea Market"/>
                <a:cs typeface="Chelsea Market"/>
                <a:sym typeface="Chelsea Market"/>
              </a:rPr>
              <a:t>6</a:t>
            </a:r>
            <a:endParaRPr sz="500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cxnSp>
        <p:nvCxnSpPr>
          <p:cNvPr id="528" name="Google Shape;528;p38"/>
          <p:cNvCxnSpPr/>
          <p:nvPr/>
        </p:nvCxnSpPr>
        <p:spPr>
          <a:xfrm>
            <a:off x="7747050" y="3613373"/>
            <a:ext cx="2709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529" name="Google Shape;529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74550" y="3332775"/>
            <a:ext cx="1952300" cy="1399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0" name="Google Shape;530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1500" y="3332775"/>
            <a:ext cx="1644300" cy="1399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1" name="Google Shape;531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6793800" y="3271150"/>
            <a:ext cx="2038500" cy="152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2" name="Google Shape;532;p38" descr="This timer silently counts down to 0:00, then alerts you that time is up with a gentle beep sound." title="30 Second Timer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418025" y="0"/>
            <a:ext cx="1743076" cy="130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3" name="Google Shape;533;p38"/>
          <p:cNvPicPr preferRelativeResize="0"/>
          <p:nvPr/>
        </p:nvPicPr>
        <p:blipFill rotWithShape="1">
          <a:blip r:embed="rId8">
            <a:alphaModFix/>
          </a:blip>
          <a:srcRect l="23921" t="26286" r="4306"/>
          <a:stretch/>
        </p:blipFill>
        <p:spPr>
          <a:xfrm>
            <a:off x="4510188" y="3332775"/>
            <a:ext cx="2100274" cy="1399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9999"/>
        </a:solidFill>
        <a:effectLst/>
      </p:bgPr>
    </p:bg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39"/>
          <p:cNvSpPr/>
          <p:nvPr/>
        </p:nvSpPr>
        <p:spPr>
          <a:xfrm>
            <a:off x="0" y="0"/>
            <a:ext cx="9161100" cy="2484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9" name="Google Shape;539;p39"/>
          <p:cNvSpPr txBox="1">
            <a:spLocks noGrp="1"/>
          </p:cNvSpPr>
          <p:nvPr>
            <p:ph type="title" idx="4294967295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C4587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As-tu vu 5           ? Bravo !</a:t>
            </a:r>
            <a:r>
              <a:rPr lang="en">
                <a:solidFill>
                  <a:schemeClr val="accent1"/>
                </a:solidFill>
              </a:rPr>
              <a:t> </a:t>
            </a:r>
            <a:endParaRPr>
              <a:solidFill>
                <a:schemeClr val="accent1"/>
              </a:solidFill>
            </a:endParaRPr>
          </a:p>
        </p:txBody>
      </p:sp>
      <p:sp>
        <p:nvSpPr>
          <p:cNvPr id="540" name="Google Shape;540;p39"/>
          <p:cNvSpPr/>
          <p:nvPr/>
        </p:nvSpPr>
        <p:spPr>
          <a:xfrm>
            <a:off x="431500" y="1366425"/>
            <a:ext cx="1644300" cy="1644300"/>
          </a:xfrm>
          <a:prstGeom prst="ellipse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Chelsea Market"/>
                <a:ea typeface="Chelsea Market"/>
                <a:cs typeface="Chelsea Market"/>
                <a:sym typeface="Chelsea Market"/>
              </a:rPr>
              <a:t>6</a:t>
            </a:r>
            <a:endParaRPr sz="500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541" name="Google Shape;541;p39"/>
          <p:cNvSpPr/>
          <p:nvPr/>
        </p:nvSpPr>
        <p:spPr>
          <a:xfrm>
            <a:off x="2649450" y="1366425"/>
            <a:ext cx="1644300" cy="1644300"/>
          </a:xfrm>
          <a:prstGeom prst="ellipse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Chelsea Market"/>
                <a:ea typeface="Chelsea Market"/>
                <a:cs typeface="Chelsea Market"/>
                <a:sym typeface="Chelsea Market"/>
              </a:rPr>
              <a:t>7</a:t>
            </a:r>
            <a:endParaRPr sz="500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542" name="Google Shape;542;p39"/>
          <p:cNvSpPr/>
          <p:nvPr/>
        </p:nvSpPr>
        <p:spPr>
          <a:xfrm>
            <a:off x="4867425" y="1366425"/>
            <a:ext cx="1644300" cy="1644300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Chelsea Market"/>
                <a:ea typeface="Chelsea Market"/>
                <a:cs typeface="Chelsea Market"/>
                <a:sym typeface="Chelsea Market"/>
              </a:rPr>
              <a:t>5</a:t>
            </a:r>
            <a:endParaRPr sz="500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543" name="Google Shape;543;p39"/>
          <p:cNvSpPr/>
          <p:nvPr/>
        </p:nvSpPr>
        <p:spPr>
          <a:xfrm>
            <a:off x="7085400" y="1366425"/>
            <a:ext cx="1644300" cy="1644300"/>
          </a:xfrm>
          <a:prstGeom prst="ellipse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Chelsea Market"/>
                <a:ea typeface="Chelsea Market"/>
                <a:cs typeface="Chelsea Market"/>
                <a:sym typeface="Chelsea Market"/>
              </a:rPr>
              <a:t>8</a:t>
            </a:r>
            <a:endParaRPr sz="500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pic>
        <p:nvPicPr>
          <p:cNvPr id="544" name="Google Shape;544;p39"/>
          <p:cNvPicPr preferRelativeResize="0"/>
          <p:nvPr/>
        </p:nvPicPr>
        <p:blipFill rotWithShape="1">
          <a:blip r:embed="rId3">
            <a:alphaModFix/>
          </a:blip>
          <a:srcRect l="23921" t="26286" r="4306"/>
          <a:stretch/>
        </p:blipFill>
        <p:spPr>
          <a:xfrm>
            <a:off x="4510188" y="3332775"/>
            <a:ext cx="2100274" cy="1399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5" name="Google Shape;545;p39"/>
          <p:cNvPicPr preferRelativeResize="0"/>
          <p:nvPr/>
        </p:nvPicPr>
        <p:blipFill rotWithShape="1">
          <a:blip r:embed="rId4">
            <a:alphaModFix/>
          </a:blip>
          <a:srcRect l="10921"/>
          <a:stretch/>
        </p:blipFill>
        <p:spPr>
          <a:xfrm>
            <a:off x="4104874" y="330600"/>
            <a:ext cx="1253900" cy="1035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5"/>
          <p:cNvSpPr/>
          <p:nvPr/>
        </p:nvSpPr>
        <p:spPr>
          <a:xfrm>
            <a:off x="21425" y="0"/>
            <a:ext cx="9144000" cy="514350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15"/>
          <p:cNvSpPr txBox="1"/>
          <p:nvPr/>
        </p:nvSpPr>
        <p:spPr>
          <a:xfrm>
            <a:off x="1192500" y="1721875"/>
            <a:ext cx="6759000" cy="289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700">
                <a:latin typeface="Chelsea Market"/>
                <a:ea typeface="Chelsea Market"/>
                <a:cs typeface="Chelsea Market"/>
                <a:sym typeface="Chelsea Market"/>
              </a:rPr>
              <a:t>Ensuite tu devras accomplir l’exercice pour le nombre que tu as compté !</a:t>
            </a:r>
            <a:r>
              <a:rPr lang="en" sz="5000">
                <a:solidFill>
                  <a:srgbClr val="0000FF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 </a:t>
            </a:r>
            <a:endParaRPr sz="3700" b="1">
              <a:solidFill>
                <a:srgbClr val="0000FF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9999"/>
        </a:solid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6"/>
          <p:cNvSpPr txBox="1">
            <a:spLocks noGrp="1"/>
          </p:cNvSpPr>
          <p:nvPr>
            <p:ph type="title"/>
          </p:nvPr>
        </p:nvSpPr>
        <p:spPr>
          <a:xfrm>
            <a:off x="302200" y="514350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Combien de fraises vois-tu ? </a:t>
            </a:r>
            <a:r>
              <a:rPr lang="en">
                <a:latin typeface="Chelsea Market"/>
                <a:ea typeface="Chelsea Market"/>
                <a:cs typeface="Chelsea Market"/>
                <a:sym typeface="Chelsea Market"/>
              </a:rPr>
              <a:t>is-tu ?</a:t>
            </a:r>
            <a:endParaRPr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83" name="Google Shape;83;p16"/>
          <p:cNvSpPr/>
          <p:nvPr/>
        </p:nvSpPr>
        <p:spPr>
          <a:xfrm>
            <a:off x="248250" y="1371625"/>
            <a:ext cx="8647500" cy="3675300"/>
          </a:xfrm>
          <a:prstGeom prst="rect">
            <a:avLst/>
          </a:prstGeom>
          <a:noFill/>
          <a:ln w="76200" cap="flat" cmpd="sng">
            <a:solidFill>
              <a:srgbClr val="000000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4" name="Google Shape;84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79425" y="3532300"/>
            <a:ext cx="1786325" cy="133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5275" y="1509425"/>
            <a:ext cx="2620800" cy="196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40975" y="3268275"/>
            <a:ext cx="1000425" cy="749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31267" y="3724275"/>
            <a:ext cx="1407675" cy="1145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59361" y="1509425"/>
            <a:ext cx="2161169" cy="1758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67096" y="1608300"/>
            <a:ext cx="621875" cy="50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98150" y="1944925"/>
            <a:ext cx="1632100" cy="125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25825" y="1713025"/>
            <a:ext cx="1632100" cy="1758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40175" y="4071375"/>
            <a:ext cx="1138025" cy="874141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45275" y="3447809"/>
            <a:ext cx="2161175" cy="1506591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071788" y="2287208"/>
            <a:ext cx="1000425" cy="697417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985248" y="3400525"/>
            <a:ext cx="1253898" cy="874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71923" y="4087100"/>
            <a:ext cx="1253898" cy="874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238274" y="1512634"/>
            <a:ext cx="1000425" cy="6974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7"/>
          <p:cNvSpPr/>
          <p:nvPr/>
        </p:nvSpPr>
        <p:spPr>
          <a:xfrm>
            <a:off x="0" y="0"/>
            <a:ext cx="9161100" cy="2484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17"/>
          <p:cNvSpPr txBox="1">
            <a:spLocks noGrp="1"/>
          </p:cNvSpPr>
          <p:nvPr>
            <p:ph type="title" idx="4294967295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  </a:t>
            </a:r>
            <a:r>
              <a:rPr lang="en" sz="2500">
                <a:solidFill>
                  <a:srgbClr val="1C4587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Fais l’exercice pour le nombre compté</a:t>
            </a:r>
            <a:endParaRPr sz="2500">
              <a:solidFill>
                <a:srgbClr val="1C4587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104" name="Google Shape;104;p17"/>
          <p:cNvSpPr/>
          <p:nvPr/>
        </p:nvSpPr>
        <p:spPr>
          <a:xfrm>
            <a:off x="431500" y="1366425"/>
            <a:ext cx="1644300" cy="1644300"/>
          </a:xfrm>
          <a:prstGeom prst="ellipse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Chelsea Market"/>
                <a:ea typeface="Chelsea Market"/>
                <a:cs typeface="Chelsea Market"/>
                <a:sym typeface="Chelsea Market"/>
              </a:rPr>
              <a:t>6</a:t>
            </a:r>
            <a:endParaRPr sz="500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cxnSp>
        <p:nvCxnSpPr>
          <p:cNvPr id="105" name="Google Shape;105;p17"/>
          <p:cNvCxnSpPr/>
          <p:nvPr/>
        </p:nvCxnSpPr>
        <p:spPr>
          <a:xfrm>
            <a:off x="1118175" y="3613373"/>
            <a:ext cx="2709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06" name="Google Shape;106;p17"/>
          <p:cNvSpPr/>
          <p:nvPr/>
        </p:nvSpPr>
        <p:spPr>
          <a:xfrm>
            <a:off x="2649463" y="1351550"/>
            <a:ext cx="1644300" cy="1644300"/>
          </a:xfrm>
          <a:prstGeom prst="ellipse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Chelsea Market"/>
                <a:ea typeface="Chelsea Market"/>
                <a:cs typeface="Chelsea Market"/>
                <a:sym typeface="Chelsea Market"/>
              </a:rPr>
              <a:t>5</a:t>
            </a:r>
            <a:endParaRPr sz="500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cxnSp>
        <p:nvCxnSpPr>
          <p:cNvPr id="107" name="Google Shape;107;p17"/>
          <p:cNvCxnSpPr/>
          <p:nvPr/>
        </p:nvCxnSpPr>
        <p:spPr>
          <a:xfrm>
            <a:off x="3327800" y="3613373"/>
            <a:ext cx="2709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08" name="Google Shape;108;p17"/>
          <p:cNvSpPr/>
          <p:nvPr/>
        </p:nvSpPr>
        <p:spPr>
          <a:xfrm>
            <a:off x="4867425" y="1366425"/>
            <a:ext cx="1644300" cy="1644300"/>
          </a:xfrm>
          <a:prstGeom prst="ellipse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Chelsea Market"/>
                <a:ea typeface="Chelsea Market"/>
                <a:cs typeface="Chelsea Market"/>
                <a:sym typeface="Chelsea Market"/>
              </a:rPr>
              <a:t>3</a:t>
            </a:r>
            <a:endParaRPr sz="500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cxnSp>
        <p:nvCxnSpPr>
          <p:cNvPr id="109" name="Google Shape;109;p17"/>
          <p:cNvCxnSpPr/>
          <p:nvPr/>
        </p:nvCxnSpPr>
        <p:spPr>
          <a:xfrm>
            <a:off x="5554075" y="3613373"/>
            <a:ext cx="2709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0" name="Google Shape;110;p17"/>
          <p:cNvSpPr/>
          <p:nvPr/>
        </p:nvSpPr>
        <p:spPr>
          <a:xfrm>
            <a:off x="7085400" y="1366425"/>
            <a:ext cx="1644300" cy="1644300"/>
          </a:xfrm>
          <a:prstGeom prst="ellipse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Chelsea Market"/>
                <a:ea typeface="Chelsea Market"/>
                <a:cs typeface="Chelsea Market"/>
                <a:sym typeface="Chelsea Market"/>
              </a:rPr>
              <a:t>4</a:t>
            </a:r>
            <a:endParaRPr sz="500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111" name="Google Shape;111;p17"/>
          <p:cNvSpPr txBox="1">
            <a:spLocks noGrp="1"/>
          </p:cNvSpPr>
          <p:nvPr>
            <p:ph type="body" idx="4294967295"/>
          </p:nvPr>
        </p:nvSpPr>
        <p:spPr>
          <a:xfrm>
            <a:off x="6793801" y="3108900"/>
            <a:ext cx="2177400" cy="43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endParaRPr sz="2100">
              <a:solidFill>
                <a:schemeClr val="accent5"/>
              </a:solidFill>
            </a:endParaRPr>
          </a:p>
        </p:txBody>
      </p:sp>
      <p:cxnSp>
        <p:nvCxnSpPr>
          <p:cNvPr id="112" name="Google Shape;112;p17"/>
          <p:cNvCxnSpPr/>
          <p:nvPr/>
        </p:nvCxnSpPr>
        <p:spPr>
          <a:xfrm>
            <a:off x="7747050" y="3613373"/>
            <a:ext cx="2709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3" name="Google Shape;113;p17"/>
          <p:cNvSpPr txBox="1">
            <a:spLocks noGrp="1"/>
          </p:cNvSpPr>
          <p:nvPr>
            <p:ph type="body" idx="4294967295"/>
          </p:nvPr>
        </p:nvSpPr>
        <p:spPr>
          <a:xfrm>
            <a:off x="6793795" y="3641661"/>
            <a:ext cx="2177400" cy="115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endParaRPr sz="1100"/>
          </a:p>
        </p:txBody>
      </p:sp>
      <p:pic>
        <p:nvPicPr>
          <p:cNvPr id="114" name="Google Shape;11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33250" y="3108900"/>
            <a:ext cx="2000749" cy="1686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1313" y="3108900"/>
            <a:ext cx="2177400" cy="1686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49188" y="3141800"/>
            <a:ext cx="1914025" cy="1620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7" descr="This timer silently counts down to 0:00, then alerts you that time is up with a gentle beep sound." title="30 Second Timer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418025" y="76200"/>
            <a:ext cx="1743076" cy="130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7"/>
          <p:cNvPicPr preferRelativeResize="0"/>
          <p:nvPr/>
        </p:nvPicPr>
        <p:blipFill rotWithShape="1">
          <a:blip r:embed="rId8">
            <a:alphaModFix/>
          </a:blip>
          <a:srcRect l="23045" t="3493" r="18120"/>
          <a:stretch/>
        </p:blipFill>
        <p:spPr>
          <a:xfrm>
            <a:off x="6704025" y="3130025"/>
            <a:ext cx="2356957" cy="164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8"/>
          <p:cNvSpPr/>
          <p:nvPr/>
        </p:nvSpPr>
        <p:spPr>
          <a:xfrm>
            <a:off x="0" y="0"/>
            <a:ext cx="9161100" cy="2484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18"/>
          <p:cNvSpPr txBox="1">
            <a:spLocks noGrp="1"/>
          </p:cNvSpPr>
          <p:nvPr>
            <p:ph type="title" idx="4294967295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C4587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As-tu vu 3           ? Bravo ! </a:t>
            </a:r>
            <a:endParaRPr>
              <a:solidFill>
                <a:srgbClr val="1C4587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125" name="Google Shape;125;p18"/>
          <p:cNvSpPr/>
          <p:nvPr/>
        </p:nvSpPr>
        <p:spPr>
          <a:xfrm>
            <a:off x="431500" y="1366425"/>
            <a:ext cx="1644300" cy="1644300"/>
          </a:xfrm>
          <a:prstGeom prst="ellipse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Chelsea Market"/>
                <a:ea typeface="Chelsea Market"/>
                <a:cs typeface="Chelsea Market"/>
                <a:sym typeface="Chelsea Market"/>
              </a:rPr>
              <a:t>6</a:t>
            </a:r>
            <a:endParaRPr sz="500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126" name="Google Shape;126;p18"/>
          <p:cNvSpPr/>
          <p:nvPr/>
        </p:nvSpPr>
        <p:spPr>
          <a:xfrm>
            <a:off x="2649463" y="1351550"/>
            <a:ext cx="1644300" cy="1644300"/>
          </a:xfrm>
          <a:prstGeom prst="ellipse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Chelsea Market"/>
                <a:ea typeface="Chelsea Market"/>
                <a:cs typeface="Chelsea Market"/>
                <a:sym typeface="Chelsea Market"/>
              </a:rPr>
              <a:t>5</a:t>
            </a:r>
            <a:endParaRPr sz="500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127" name="Google Shape;127;p18"/>
          <p:cNvSpPr/>
          <p:nvPr/>
        </p:nvSpPr>
        <p:spPr>
          <a:xfrm>
            <a:off x="4867425" y="1366425"/>
            <a:ext cx="1644300" cy="1644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Chelsea Market"/>
                <a:ea typeface="Chelsea Market"/>
                <a:cs typeface="Chelsea Market"/>
                <a:sym typeface="Chelsea Market"/>
              </a:rPr>
              <a:t>3</a:t>
            </a:r>
            <a:endParaRPr sz="500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128" name="Google Shape;128;p18"/>
          <p:cNvSpPr/>
          <p:nvPr/>
        </p:nvSpPr>
        <p:spPr>
          <a:xfrm>
            <a:off x="7085400" y="1366425"/>
            <a:ext cx="1644300" cy="1644300"/>
          </a:xfrm>
          <a:prstGeom prst="ellipse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Chelsea Market"/>
                <a:ea typeface="Chelsea Market"/>
                <a:cs typeface="Chelsea Market"/>
                <a:sym typeface="Chelsea Market"/>
              </a:rPr>
              <a:t>4</a:t>
            </a:r>
            <a:endParaRPr sz="500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pic>
        <p:nvPicPr>
          <p:cNvPr id="129" name="Google Shape;12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33250" y="3108900"/>
            <a:ext cx="2000749" cy="1686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07642" y="220800"/>
            <a:ext cx="1407675" cy="1145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9999"/>
        </a:solidFill>
        <a:effectLst/>
      </p:bgPr>
    </p:bg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19"/>
          <p:cNvSpPr txBox="1">
            <a:spLocks noGrp="1"/>
          </p:cNvSpPr>
          <p:nvPr>
            <p:ph type="title"/>
          </p:nvPr>
        </p:nvSpPr>
        <p:spPr>
          <a:xfrm>
            <a:off x="302200" y="514350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Combien d’oranges vois-tu ? </a:t>
            </a:r>
            <a:r>
              <a:rPr lang="en">
                <a:latin typeface="Chelsea Market"/>
                <a:ea typeface="Chelsea Market"/>
                <a:cs typeface="Chelsea Market"/>
                <a:sym typeface="Chelsea Market"/>
              </a:rPr>
              <a:t>is-tu ?</a:t>
            </a:r>
            <a:endParaRPr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137" name="Google Shape;137;p19"/>
          <p:cNvSpPr/>
          <p:nvPr/>
        </p:nvSpPr>
        <p:spPr>
          <a:xfrm>
            <a:off x="248250" y="1403775"/>
            <a:ext cx="8647500" cy="3675300"/>
          </a:xfrm>
          <a:prstGeom prst="rect">
            <a:avLst/>
          </a:prstGeom>
          <a:noFill/>
          <a:ln w="76200" cap="flat" cmpd="sng">
            <a:solidFill>
              <a:srgbClr val="000000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8" name="Google Shape;13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5275" y="1509425"/>
            <a:ext cx="2620800" cy="196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76850" y="1944925"/>
            <a:ext cx="1000425" cy="749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31267" y="3724275"/>
            <a:ext cx="1407675" cy="1145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90011" y="1563000"/>
            <a:ext cx="2161169" cy="1758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67096" y="1608300"/>
            <a:ext cx="621875" cy="50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98150" y="1944925"/>
            <a:ext cx="1632100" cy="125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40175" y="4071375"/>
            <a:ext cx="1138025" cy="8741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071788" y="2287208"/>
            <a:ext cx="1000425" cy="6974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10273" y="3471875"/>
            <a:ext cx="1253898" cy="874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238274" y="1512634"/>
            <a:ext cx="1000425" cy="697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175825" y="2811163"/>
            <a:ext cx="1349100" cy="10427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03025" y="3472364"/>
            <a:ext cx="1926225" cy="14888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048450" y="4363794"/>
            <a:ext cx="654772" cy="50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083000" y="3155319"/>
            <a:ext cx="654772" cy="50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1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648875" y="4017400"/>
            <a:ext cx="1138025" cy="886347"/>
          </a:xfrm>
          <a:prstGeom prst="rect">
            <a:avLst/>
          </a:prstGeom>
          <a:noFill/>
          <a:ln w="76200" cap="flat" cmpd="sng">
            <a:solidFill>
              <a:srgbClr val="FFFFFF"/>
            </a:solidFill>
            <a:prstDash val="lgDash"/>
            <a:round/>
            <a:headEnd type="none" w="sm" len="sm"/>
            <a:tailEnd type="none" w="sm" len="sm"/>
          </a:ln>
        </p:spPr>
      </p:pic>
      <p:pic>
        <p:nvPicPr>
          <p:cNvPr id="153" name="Google Shape;153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531275" y="3155319"/>
            <a:ext cx="654772" cy="50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97950" y="3198575"/>
            <a:ext cx="1000425" cy="749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03025" y="1608294"/>
            <a:ext cx="654772" cy="50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970600" y="1608294"/>
            <a:ext cx="654772" cy="50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062175" y="4363794"/>
            <a:ext cx="654772" cy="506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F00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0"/>
          <p:cNvSpPr/>
          <p:nvPr/>
        </p:nvSpPr>
        <p:spPr>
          <a:xfrm>
            <a:off x="0" y="0"/>
            <a:ext cx="9161100" cy="2484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20"/>
          <p:cNvSpPr txBox="1">
            <a:spLocks noGrp="1"/>
          </p:cNvSpPr>
          <p:nvPr>
            <p:ph type="title" idx="4294967295"/>
          </p:nvPr>
        </p:nvSpPr>
        <p:spPr>
          <a:xfrm>
            <a:off x="311700" y="669800"/>
            <a:ext cx="8520600" cy="43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  </a:t>
            </a:r>
            <a:endParaRPr>
              <a:solidFill>
                <a:schemeClr val="accent1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rgbClr val="1C4587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rgbClr val="1C4587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rgbClr val="1C4587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1C4587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Fais l’exercice pour le nombre compté</a:t>
            </a:r>
            <a:endParaRPr>
              <a:solidFill>
                <a:srgbClr val="1C4587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164" name="Google Shape;164;p20"/>
          <p:cNvSpPr/>
          <p:nvPr/>
        </p:nvSpPr>
        <p:spPr>
          <a:xfrm>
            <a:off x="431500" y="1366425"/>
            <a:ext cx="1644300" cy="1644300"/>
          </a:xfrm>
          <a:prstGeom prst="ellipse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Chelsea Market"/>
                <a:ea typeface="Chelsea Market"/>
                <a:cs typeface="Chelsea Market"/>
                <a:sym typeface="Chelsea Market"/>
              </a:rPr>
              <a:t>7</a:t>
            </a:r>
            <a:endParaRPr sz="500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165" name="Google Shape;165;p20"/>
          <p:cNvSpPr txBox="1">
            <a:spLocks noGrp="1"/>
          </p:cNvSpPr>
          <p:nvPr>
            <p:ph type="body" idx="4294967295"/>
          </p:nvPr>
        </p:nvSpPr>
        <p:spPr>
          <a:xfrm>
            <a:off x="164950" y="3108900"/>
            <a:ext cx="2177400" cy="43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endParaRPr sz="2100">
              <a:solidFill>
                <a:schemeClr val="accent5"/>
              </a:solidFill>
            </a:endParaRPr>
          </a:p>
        </p:txBody>
      </p:sp>
      <p:cxnSp>
        <p:nvCxnSpPr>
          <p:cNvPr id="166" name="Google Shape;166;p20"/>
          <p:cNvCxnSpPr/>
          <p:nvPr/>
        </p:nvCxnSpPr>
        <p:spPr>
          <a:xfrm>
            <a:off x="1118175" y="3613373"/>
            <a:ext cx="2709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67" name="Google Shape;167;p20"/>
          <p:cNvSpPr txBox="1">
            <a:spLocks noGrp="1"/>
          </p:cNvSpPr>
          <p:nvPr>
            <p:ph type="body" idx="4294967295"/>
          </p:nvPr>
        </p:nvSpPr>
        <p:spPr>
          <a:xfrm>
            <a:off x="164925" y="3108895"/>
            <a:ext cx="2177400" cy="168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endParaRPr sz="1100"/>
          </a:p>
        </p:txBody>
      </p:sp>
      <p:sp>
        <p:nvSpPr>
          <p:cNvPr id="168" name="Google Shape;168;p20"/>
          <p:cNvSpPr/>
          <p:nvPr/>
        </p:nvSpPr>
        <p:spPr>
          <a:xfrm>
            <a:off x="2649463" y="1351550"/>
            <a:ext cx="1644300" cy="1644300"/>
          </a:xfrm>
          <a:prstGeom prst="ellipse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Chelsea Market"/>
                <a:ea typeface="Chelsea Market"/>
                <a:cs typeface="Chelsea Market"/>
                <a:sym typeface="Chelsea Market"/>
              </a:rPr>
              <a:t>8</a:t>
            </a:r>
            <a:endParaRPr sz="500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cxnSp>
        <p:nvCxnSpPr>
          <p:cNvPr id="169" name="Google Shape;169;p20"/>
          <p:cNvCxnSpPr/>
          <p:nvPr/>
        </p:nvCxnSpPr>
        <p:spPr>
          <a:xfrm>
            <a:off x="3327800" y="3613373"/>
            <a:ext cx="2709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70" name="Google Shape;170;p20"/>
          <p:cNvSpPr/>
          <p:nvPr/>
        </p:nvSpPr>
        <p:spPr>
          <a:xfrm>
            <a:off x="4867425" y="1366425"/>
            <a:ext cx="1644300" cy="1644300"/>
          </a:xfrm>
          <a:prstGeom prst="ellipse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Chelsea Market"/>
                <a:ea typeface="Chelsea Market"/>
                <a:cs typeface="Chelsea Market"/>
                <a:sym typeface="Chelsea Market"/>
              </a:rPr>
              <a:t>9</a:t>
            </a:r>
            <a:endParaRPr sz="500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cxnSp>
        <p:nvCxnSpPr>
          <p:cNvPr id="171" name="Google Shape;171;p20"/>
          <p:cNvCxnSpPr/>
          <p:nvPr/>
        </p:nvCxnSpPr>
        <p:spPr>
          <a:xfrm>
            <a:off x="5554075" y="3613373"/>
            <a:ext cx="2709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72" name="Google Shape;172;p20"/>
          <p:cNvSpPr/>
          <p:nvPr/>
        </p:nvSpPr>
        <p:spPr>
          <a:xfrm>
            <a:off x="7085400" y="1366425"/>
            <a:ext cx="1644300" cy="1644300"/>
          </a:xfrm>
          <a:prstGeom prst="ellipse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Chelsea Market"/>
                <a:ea typeface="Chelsea Market"/>
                <a:cs typeface="Chelsea Market"/>
                <a:sym typeface="Chelsea Market"/>
              </a:rPr>
              <a:t>10</a:t>
            </a:r>
            <a:endParaRPr sz="500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cxnSp>
        <p:nvCxnSpPr>
          <p:cNvPr id="173" name="Google Shape;173;p20"/>
          <p:cNvCxnSpPr/>
          <p:nvPr/>
        </p:nvCxnSpPr>
        <p:spPr>
          <a:xfrm>
            <a:off x="7747050" y="3613373"/>
            <a:ext cx="2709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74" name="Google Shape;174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4925" y="3108925"/>
            <a:ext cx="2177400" cy="164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0"/>
          <p:cNvPicPr preferRelativeResize="0"/>
          <p:nvPr/>
        </p:nvPicPr>
        <p:blipFill rotWithShape="1">
          <a:blip r:embed="rId4">
            <a:alphaModFix/>
          </a:blip>
          <a:srcRect l="29996" r="26850"/>
          <a:stretch/>
        </p:blipFill>
        <p:spPr>
          <a:xfrm>
            <a:off x="4721637" y="3130050"/>
            <a:ext cx="1902475" cy="164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580737" y="3108925"/>
            <a:ext cx="1902475" cy="164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20" descr="This timer silently counts down to 0:00, then alerts you that time is up with a gentle beep sound." title="30 Second Timer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418025" y="0"/>
            <a:ext cx="1743076" cy="130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862525" y="3130050"/>
            <a:ext cx="2177400" cy="164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F00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1"/>
          <p:cNvSpPr/>
          <p:nvPr/>
        </p:nvSpPr>
        <p:spPr>
          <a:xfrm>
            <a:off x="0" y="0"/>
            <a:ext cx="9161100" cy="2484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21"/>
          <p:cNvSpPr txBox="1">
            <a:spLocks noGrp="1"/>
          </p:cNvSpPr>
          <p:nvPr>
            <p:ph type="title" idx="4294967295"/>
          </p:nvPr>
        </p:nvSpPr>
        <p:spPr>
          <a:xfrm>
            <a:off x="366650" y="402200"/>
            <a:ext cx="8520600" cy="1013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C4587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As-tu vu 8           ? Bravo ! </a:t>
            </a:r>
            <a:endParaRPr>
              <a:solidFill>
                <a:srgbClr val="1C4587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1C4587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185" name="Google Shape;185;p21"/>
          <p:cNvSpPr/>
          <p:nvPr/>
        </p:nvSpPr>
        <p:spPr>
          <a:xfrm>
            <a:off x="431500" y="1366425"/>
            <a:ext cx="1644300" cy="1644300"/>
          </a:xfrm>
          <a:prstGeom prst="ellipse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Chelsea Market"/>
                <a:ea typeface="Chelsea Market"/>
                <a:cs typeface="Chelsea Market"/>
                <a:sym typeface="Chelsea Market"/>
              </a:rPr>
              <a:t>7</a:t>
            </a:r>
            <a:endParaRPr sz="500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186" name="Google Shape;186;p21"/>
          <p:cNvSpPr/>
          <p:nvPr/>
        </p:nvSpPr>
        <p:spPr>
          <a:xfrm>
            <a:off x="2649463" y="1351550"/>
            <a:ext cx="1644300" cy="1644300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Chelsea Market"/>
                <a:ea typeface="Chelsea Market"/>
                <a:cs typeface="Chelsea Market"/>
                <a:sym typeface="Chelsea Market"/>
              </a:rPr>
              <a:t>8</a:t>
            </a:r>
            <a:endParaRPr sz="500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187" name="Google Shape;187;p21"/>
          <p:cNvSpPr/>
          <p:nvPr/>
        </p:nvSpPr>
        <p:spPr>
          <a:xfrm>
            <a:off x="4867425" y="1366425"/>
            <a:ext cx="1644300" cy="1644300"/>
          </a:xfrm>
          <a:prstGeom prst="ellipse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Chelsea Market"/>
                <a:ea typeface="Chelsea Market"/>
                <a:cs typeface="Chelsea Market"/>
                <a:sym typeface="Chelsea Market"/>
              </a:rPr>
              <a:t>9</a:t>
            </a:r>
            <a:endParaRPr sz="500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cxnSp>
        <p:nvCxnSpPr>
          <p:cNvPr id="188" name="Google Shape;188;p21"/>
          <p:cNvCxnSpPr/>
          <p:nvPr/>
        </p:nvCxnSpPr>
        <p:spPr>
          <a:xfrm>
            <a:off x="5554075" y="3613373"/>
            <a:ext cx="2709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89" name="Google Shape;189;p21"/>
          <p:cNvSpPr/>
          <p:nvPr/>
        </p:nvSpPr>
        <p:spPr>
          <a:xfrm>
            <a:off x="7085400" y="1366425"/>
            <a:ext cx="1644300" cy="1644300"/>
          </a:xfrm>
          <a:prstGeom prst="ellipse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Chelsea Market"/>
                <a:ea typeface="Chelsea Market"/>
                <a:cs typeface="Chelsea Market"/>
                <a:sym typeface="Chelsea Market"/>
              </a:rPr>
              <a:t>10</a:t>
            </a:r>
            <a:endParaRPr sz="500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cxnSp>
        <p:nvCxnSpPr>
          <p:cNvPr id="190" name="Google Shape;190;p21"/>
          <p:cNvCxnSpPr/>
          <p:nvPr/>
        </p:nvCxnSpPr>
        <p:spPr>
          <a:xfrm>
            <a:off x="7747050" y="3613373"/>
            <a:ext cx="2709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91" name="Google Shape;191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80737" y="3108925"/>
            <a:ext cx="1902475" cy="164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71925" y="92850"/>
            <a:ext cx="1482151" cy="1145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arina">
  <a:themeElements>
    <a:clrScheme name="Marina">
      <a:dk1>
        <a:srgbClr val="FFFFFF"/>
      </a:dk1>
      <a:lt1>
        <a:srgbClr val="00517C"/>
      </a:lt1>
      <a:dk2>
        <a:srgbClr val="004065"/>
      </a:dk2>
      <a:lt2>
        <a:srgbClr val="CFD8DC"/>
      </a:lt2>
      <a:accent1>
        <a:srgbClr val="0277BD"/>
      </a:accent1>
      <a:accent2>
        <a:srgbClr val="558B2F"/>
      </a:accent2>
      <a:accent3>
        <a:srgbClr val="009688"/>
      </a:accent3>
      <a:accent4>
        <a:srgbClr val="039BE5"/>
      </a:accent4>
      <a:accent5>
        <a:srgbClr val="8BC34A"/>
      </a:accent5>
      <a:accent6>
        <a:srgbClr val="FFEB38"/>
      </a:accent6>
      <a:hlink>
        <a:srgbClr val="8BC34A"/>
      </a:hlink>
      <a:folHlink>
        <a:srgbClr val="8BC34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258</Words>
  <Application>Microsoft Macintosh PowerPoint</Application>
  <PresentationFormat>Affichage à l'écran (16:9)</PresentationFormat>
  <Paragraphs>96</Paragraphs>
  <Slides>27</Slides>
  <Notes>27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27</vt:i4>
      </vt:variant>
    </vt:vector>
  </HeadingPairs>
  <TitlesOfParts>
    <vt:vector size="34" baseType="lpstr">
      <vt:lpstr>Roboto Slab</vt:lpstr>
      <vt:lpstr>Happy Monkey</vt:lpstr>
      <vt:lpstr>Chelsea Market</vt:lpstr>
      <vt:lpstr>Playfair Display SC</vt:lpstr>
      <vt:lpstr>Arial</vt:lpstr>
      <vt:lpstr>Roboto</vt:lpstr>
      <vt:lpstr>Marina</vt:lpstr>
      <vt:lpstr>Présentation PowerPoint</vt:lpstr>
      <vt:lpstr>Présentation PowerPoint</vt:lpstr>
      <vt:lpstr>Présentation PowerPoint</vt:lpstr>
      <vt:lpstr>Combien de fraises vois-tu ? is-tu ?</vt:lpstr>
      <vt:lpstr>  Fais l’exercice pour le nombre compté</vt:lpstr>
      <vt:lpstr>As-tu vu 3           ? Bravo ! </vt:lpstr>
      <vt:lpstr>Combien d’oranges vois-tu ? is-tu ?</vt:lpstr>
      <vt:lpstr>      Fais l’exercice pour le nombre compté</vt:lpstr>
      <vt:lpstr>As-tu vu 8           ? Bravo !  </vt:lpstr>
      <vt:lpstr>Combien de kiwis vois-tu ? is-tu ?</vt:lpstr>
      <vt:lpstr> Fais l’exercice pour le nombre compté</vt:lpstr>
      <vt:lpstr>As-tu vu 11            ? Bravo !</vt:lpstr>
      <vt:lpstr>Combien d’ananas vois-tu ? is-tu ?</vt:lpstr>
      <vt:lpstr>Fais l’exercice pour le nombre compté</vt:lpstr>
      <vt:lpstr>As-tu vu 6             ? Bravo ! </vt:lpstr>
      <vt:lpstr>Combien de cerises vois-tu ? is-tu ?</vt:lpstr>
      <vt:lpstr>Fais l’exercice pour le nombre compté !</vt:lpstr>
      <vt:lpstr>As-tu vu 9          ? Bravo ! </vt:lpstr>
      <vt:lpstr>Combien de poires vois-tu ? is-tu ?</vt:lpstr>
      <vt:lpstr>Fais l’exercice pour le nombre compté !</vt:lpstr>
      <vt:lpstr>As-tu vu 8           ? Bravo ! </vt:lpstr>
      <vt:lpstr>Combien de grappes de raisins vois-tu ? is-tu ?</vt:lpstr>
      <vt:lpstr>Fais l’exercice pour le nombre compté !</vt:lpstr>
      <vt:lpstr>As-tu vu 3             ? Bravo ! </vt:lpstr>
      <vt:lpstr>Combien de pêches vois-tu ? is-tu ?</vt:lpstr>
      <vt:lpstr>Fais l’exercice pour le nombre compté !</vt:lpstr>
      <vt:lpstr>As-tu vu 5           ? Bravo 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cp:lastModifiedBy>Therrien Isabelle</cp:lastModifiedBy>
  <cp:revision>1</cp:revision>
  <dcterms:modified xsi:type="dcterms:W3CDTF">2022-01-06T00:28:26Z</dcterms:modified>
</cp:coreProperties>
</file>