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8" r:id="rId3"/>
    <p:sldId id="257" r:id="rId4"/>
    <p:sldId id="259" r:id="rId5"/>
    <p:sldId id="279" r:id="rId6"/>
    <p:sldId id="265" r:id="rId7"/>
    <p:sldId id="261" r:id="rId8"/>
    <p:sldId id="262" r:id="rId9"/>
    <p:sldId id="278" r:id="rId10"/>
    <p:sldId id="263" r:id="rId11"/>
    <p:sldId id="276" r:id="rId12"/>
    <p:sldId id="277" r:id="rId13"/>
    <p:sldId id="269" r:id="rId14"/>
    <p:sldId id="268" r:id="rId15"/>
    <p:sldId id="281" r:id="rId16"/>
    <p:sldId id="267" r:id="rId17"/>
    <p:sldId id="266" r:id="rId18"/>
    <p:sldId id="274" r:id="rId19"/>
    <p:sldId id="273" r:id="rId20"/>
    <p:sldId id="280" r:id="rId21"/>
    <p:sldId id="283" r:id="rId22"/>
  </p:sldIdLst>
  <p:sldSz cx="9144000" cy="6858000" type="screen4x3"/>
  <p:notesSz cx="6858000" cy="9313863"/>
  <p:photoAlbum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4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errien Isabelle" initials="TI" lastIdx="3" clrIdx="0">
    <p:extLst>
      <p:ext uri="{19B8F6BF-5375-455C-9EA6-DF929625EA0E}">
        <p15:presenceInfo xmlns:p15="http://schemas.microsoft.com/office/powerpoint/2012/main" userId="S::recitprescolaire@csdm.qc.ca::086cbe14-a640-412a-9bb0-db84659a7bd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03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445" autoAdjust="0"/>
    <p:restoredTop sz="94599" autoAdjust="0"/>
  </p:normalViewPr>
  <p:slideViewPr>
    <p:cSldViewPr>
      <p:cViewPr varScale="1">
        <p:scale>
          <a:sx n="106" d="100"/>
          <a:sy n="106" d="100"/>
        </p:scale>
        <p:origin x="1264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3992" y="216"/>
      </p:cViewPr>
      <p:guideLst>
        <p:guide orient="horz" pos="2934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CA"/>
              <a:t>Rencontre de parents - Maternelle B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CB2183-AA71-47CC-BB20-CC32F5679D52}" type="datetimeFigureOut">
              <a:rPr lang="fr-CA" smtClean="0"/>
              <a:t>2021-08-18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846553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CA"/>
              <a:t>Isabelle Therrien - FDL 2011-2012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846553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20F640-B4BF-41A0-8A8A-361B4004EC7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12342431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CA"/>
              <a:t>Rencontre de parents - Maternelle B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E44770-2A6C-4016-B6CB-FAC1DD0EA4E1}" type="datetimeFigureOut">
              <a:rPr lang="fr-CA" smtClean="0"/>
              <a:t>2021-08-18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698500"/>
            <a:ext cx="4654550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24085"/>
            <a:ext cx="5486400" cy="41912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846553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CA"/>
              <a:t>Isabelle Therrien - FDL 2011-2012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846553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F7948D-2851-449A-B783-5948FDE381F3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70206933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dirty="0"/>
              <a:t>Personnaliser l’illustration selon le thème de votre classe en « cliquant-droit » et en choisissant « Changer d’image ».</a:t>
            </a:r>
          </a:p>
          <a:p>
            <a:r>
              <a:rPr lang="fr-CA" dirty="0"/>
              <a:t>Possibilité de faire jouer la chanson « Enfin, je viens à l’école » en attendant l’arrivée des invités… en cliquant sur le haut-parleur.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F7948D-2851-449A-B783-5948FDE381F3}" type="slidenum">
              <a:rPr lang="fr-CA" smtClean="0"/>
              <a:t>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Isabelle Therrien - FDL 2011-2012</a:t>
            </a:r>
          </a:p>
        </p:txBody>
      </p:sp>
      <p:sp>
        <p:nvSpPr>
          <p:cNvPr id="6" name="Espace réservé de l'en-tête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r-CA"/>
              <a:t>Rencontre de parents - Maternelle B</a:t>
            </a:r>
          </a:p>
        </p:txBody>
      </p:sp>
    </p:spTree>
    <p:extLst>
      <p:ext uri="{BB962C8B-B14F-4D97-AF65-F5344CB8AC3E}">
        <p14:creationId xmlns:p14="http://schemas.microsoft.com/office/powerpoint/2010/main" val="27534482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Détailler et choisir les bonnes illustrations, s’il y a lieu.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F7948D-2851-449A-B783-5948FDE381F3}" type="slidenum">
              <a:rPr lang="fr-CA" smtClean="0"/>
              <a:t>10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Isabelle Therrien - FDL 2011-2012</a:t>
            </a:r>
          </a:p>
        </p:txBody>
      </p:sp>
      <p:sp>
        <p:nvSpPr>
          <p:cNvPr id="6" name="Espace réservé de l'en-tête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r-CA"/>
              <a:t>Rencontre de parents - Maternelle B</a:t>
            </a:r>
          </a:p>
        </p:txBody>
      </p:sp>
    </p:spTree>
    <p:extLst>
      <p:ext uri="{BB962C8B-B14F-4D97-AF65-F5344CB8AC3E}">
        <p14:creationId xmlns:p14="http://schemas.microsoft.com/office/powerpoint/2010/main" val="30920941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Personnaliser en ajoutant les prénoms des intervenants de votre école.</a:t>
            </a:r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fr-CA"/>
              <a:t>Rencontre de parents - Maternelle B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CA"/>
              <a:t>Isabelle Therrien - FDL 2011-2012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F7948D-2851-449A-B783-5948FDE381F3}" type="slidenum">
              <a:rPr lang="fr-CA" smtClean="0"/>
              <a:t>11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360182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Personnaliser en intégrant l’horaire de l’école.</a:t>
            </a:r>
          </a:p>
          <a:p>
            <a:endParaRPr lang="fr-CA" dirty="0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fr-CA"/>
              <a:t>Rencontre de parents - Maternelle B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CA"/>
              <a:t>Isabelle Therrien - FDL 2011-2012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F7948D-2851-449A-B783-5948FDE381F3}" type="slidenum">
              <a:rPr lang="fr-CA" smtClean="0"/>
              <a:t>12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884782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Mettre quelques détails sur votre organisation et vos attentes.</a:t>
            </a:r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fr-CA"/>
              <a:t>Rencontre de parents - Maternelle B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CA"/>
              <a:t>Isabelle Therrien - FDL 2011-2012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F7948D-2851-449A-B783-5948FDE381F3}" type="slidenum">
              <a:rPr lang="fr-CA" smtClean="0"/>
              <a:t>14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396127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Mettre quelques détails sur votre organisation et vos attentes.</a:t>
            </a:r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fr-CA"/>
              <a:t>Rencontre de parents - Maternelle B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CA"/>
              <a:t>Isabelle Therrien - FDL 2011-2012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F7948D-2851-449A-B783-5948FDE381F3}" type="slidenum">
              <a:rPr lang="fr-CA" smtClean="0"/>
              <a:t>15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309264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Personnaliser les informations.</a:t>
            </a:r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fr-CA"/>
              <a:t>Rencontre de parents - Maternelle B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CA"/>
              <a:t>Isabelle Therrien - FDL 2011-2012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F7948D-2851-449A-B783-5948FDE381F3}" type="slidenum">
              <a:rPr lang="fr-CA" smtClean="0"/>
              <a:t>16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772539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Personnaliser selon vos projets.</a:t>
            </a:r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fr-CA"/>
              <a:t>Rencontre de parents - Maternelle B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CA"/>
              <a:t>Isabelle Therrien - FDL 2011-2012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F7948D-2851-449A-B783-5948FDE381F3}" type="slidenum">
              <a:rPr lang="fr-CA" smtClean="0"/>
              <a:t>17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385408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À titre indicatif, selon vos attentes.</a:t>
            </a:r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fr-CA"/>
              <a:t>Rencontre de parents - Maternelle B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CA"/>
              <a:t>Isabelle Therrien - FDL 2011-2012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F7948D-2851-449A-B783-5948FDE381F3}" type="slidenum">
              <a:rPr lang="fr-CA" smtClean="0"/>
              <a:t>18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392755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Idées à rappeler…</a:t>
            </a:r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fr-CA"/>
              <a:t>Rencontre de parents - Maternelle B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CA"/>
              <a:t>Isabelle Therrien - FDL 2011-2012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F7948D-2851-449A-B783-5948FDE381F3}" type="slidenum">
              <a:rPr lang="fr-CA" smtClean="0"/>
              <a:t>19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24373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F7948D-2851-449A-B783-5948FDE381F3}" type="slidenum">
              <a:rPr lang="fr-CA" smtClean="0"/>
              <a:t>20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Isabelle Therrien - FDL 2011-2012</a:t>
            </a:r>
          </a:p>
        </p:txBody>
      </p:sp>
      <p:sp>
        <p:nvSpPr>
          <p:cNvPr id="6" name="Espace réservé de l'en-tête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r-CA"/>
              <a:t>Rencontre de parents - Maternelle B</a:t>
            </a:r>
          </a:p>
        </p:txBody>
      </p:sp>
    </p:spTree>
    <p:extLst>
      <p:ext uri="{BB962C8B-B14F-4D97-AF65-F5344CB8AC3E}">
        <p14:creationId xmlns:p14="http://schemas.microsoft.com/office/powerpoint/2010/main" val="29819522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Mettre votre photo dans le cadre ;-) et celle de votre partageante, s’il y a lieu.</a:t>
            </a:r>
          </a:p>
          <a:p>
            <a:endParaRPr lang="fr-CA" dirty="0"/>
          </a:p>
          <a:p>
            <a:endParaRPr lang="fr-CA" dirty="0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fr-CA"/>
              <a:t>Rencontre de parents - Maternelle B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CA"/>
              <a:t>Isabelle Therrien - FDL 2011-2012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F7948D-2851-449A-B783-5948FDE381F3}" type="slidenum">
              <a:rPr lang="fr-CA" smtClean="0"/>
              <a:t>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1630630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F7948D-2851-449A-B783-5948FDE381F3}" type="slidenum">
              <a:rPr lang="fr-CA" smtClean="0"/>
              <a:t>21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Isabelle Therrien - FDL 2011-2012</a:t>
            </a:r>
          </a:p>
        </p:txBody>
      </p:sp>
      <p:sp>
        <p:nvSpPr>
          <p:cNvPr id="6" name="Espace réservé de l'en-tête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r-CA"/>
              <a:t>Rencontre de parents - Maternelle B</a:t>
            </a:r>
          </a:p>
        </p:txBody>
      </p:sp>
    </p:spTree>
    <p:extLst>
      <p:ext uri="{BB962C8B-B14F-4D97-AF65-F5344CB8AC3E}">
        <p14:creationId xmlns:p14="http://schemas.microsoft.com/office/powerpoint/2010/main" val="34718495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fr-CA"/>
              <a:t>Rencontre de parents - Maternelle B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CA"/>
              <a:t>Isabelle Therrien - FDL 2011-2012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F7948D-2851-449A-B783-5948FDE381F3}" type="slidenum">
              <a:rPr lang="fr-CA" smtClean="0"/>
              <a:t>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025707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fr-CA"/>
              <a:t>Rencontre de parents - Maternelle B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CA"/>
              <a:t>Isabelle Therrien - FDL 2011-2012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F7948D-2851-449A-B783-5948FDE381F3}" type="slidenum">
              <a:rPr lang="fr-CA" smtClean="0"/>
              <a:t>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836866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fr-CA"/>
              <a:t>Rencontre de parents - Maternelle B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CA"/>
              <a:t>Isabelle Therrien - FDL 2011-2012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F7948D-2851-449A-B783-5948FDE381F3}" type="slidenum">
              <a:rPr lang="fr-CA" smtClean="0"/>
              <a:t>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742352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À mettre à jour, selon votre CSS et votre calendrier!</a:t>
            </a:r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fr-CA"/>
              <a:t>Rencontre de parents - Maternelle B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CA"/>
              <a:t>Isabelle Therrien - FDL 2011-2012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F7948D-2851-449A-B783-5948FDE381F3}" type="slidenum">
              <a:rPr lang="fr-CA" smtClean="0"/>
              <a:t>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260639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Vérifier ces infos et les personnaliser au besoin.</a:t>
            </a:r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fr-CA"/>
              <a:t>Rencontre de parents - Maternelle B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CA"/>
              <a:t>Isabelle Therrien - FDL 2011-2012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F7948D-2851-449A-B783-5948FDE381F3}" type="slidenum">
              <a:rPr lang="fr-CA" smtClean="0"/>
              <a:t>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744715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Changer la l’image pour une photo de votre école…</a:t>
            </a:r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fr-CA"/>
              <a:t>Rencontre de parents - Maternelle B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CA"/>
              <a:t>Isabelle Therrien - FDL 2011-2012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F7948D-2851-449A-B783-5948FDE381F3}" type="slidenum">
              <a:rPr lang="fr-CA" smtClean="0"/>
              <a:t>8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542618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À personnaliser!</a:t>
            </a:r>
          </a:p>
          <a:p>
            <a:endParaRPr lang="fr-CA" dirty="0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fr-CA"/>
              <a:t>Rencontre de parents - Maternelle B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CA"/>
              <a:t>Isabelle Therrien - FDL 2011-2012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F7948D-2851-449A-B783-5948FDE381F3}" type="slidenum">
              <a:rPr lang="fr-CA" smtClean="0"/>
              <a:t>9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95721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3F700BE7-C973-469E-8346-339D3CA4999A}" type="datetimeFigureOut">
              <a:rPr lang="fr-CA" smtClean="0"/>
              <a:t>2021-08-18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FF138069-1BFE-4D6C-A36E-F292B0890A25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00BE7-C973-469E-8346-339D3CA4999A}" type="datetimeFigureOut">
              <a:rPr lang="fr-CA" smtClean="0"/>
              <a:t>2021-08-18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38069-1BFE-4D6C-A36E-F292B0890A25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00BE7-C973-469E-8346-339D3CA4999A}" type="datetimeFigureOut">
              <a:rPr lang="fr-CA" smtClean="0"/>
              <a:t>2021-08-18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38069-1BFE-4D6C-A36E-F292B0890A25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00BE7-C973-469E-8346-339D3CA4999A}" type="datetimeFigureOut">
              <a:rPr lang="fr-CA" smtClean="0"/>
              <a:t>2021-08-18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38069-1BFE-4D6C-A36E-F292B0890A25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00BE7-C973-469E-8346-339D3CA4999A}" type="datetimeFigureOut">
              <a:rPr lang="fr-CA" smtClean="0"/>
              <a:t>2021-08-18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38069-1BFE-4D6C-A36E-F292B0890A25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00BE7-C973-469E-8346-339D3CA4999A}" type="datetimeFigureOut">
              <a:rPr lang="fr-CA" smtClean="0"/>
              <a:t>2021-08-18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38069-1BFE-4D6C-A36E-F292B0890A25}" type="slidenum">
              <a:rPr lang="fr-CA" smtClean="0"/>
              <a:t>‹n°›</a:t>
            </a:fld>
            <a:endParaRPr lang="fr-C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00BE7-C973-469E-8346-339D3CA4999A}" type="datetimeFigureOut">
              <a:rPr lang="fr-CA" smtClean="0"/>
              <a:t>2021-08-18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38069-1BFE-4D6C-A36E-F292B0890A25}" type="slidenum">
              <a:rPr lang="fr-CA" smtClean="0"/>
              <a:t>‹n°›</a:t>
            </a:fld>
            <a:endParaRPr lang="fr-CA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00BE7-C973-469E-8346-339D3CA4999A}" type="datetimeFigureOut">
              <a:rPr lang="fr-CA" smtClean="0"/>
              <a:t>2021-08-18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38069-1BFE-4D6C-A36E-F292B0890A25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00BE7-C973-469E-8346-339D3CA4999A}" type="datetimeFigureOut">
              <a:rPr lang="fr-CA" smtClean="0"/>
              <a:t>2021-08-18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38069-1BFE-4D6C-A36E-F292B0890A25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3F700BE7-C973-469E-8346-339D3CA4999A}" type="datetimeFigureOut">
              <a:rPr lang="fr-CA" smtClean="0"/>
              <a:t>2021-08-18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FF138069-1BFE-4D6C-A36E-F292B0890A25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3F700BE7-C973-469E-8346-339D3CA4999A}" type="datetimeFigureOut">
              <a:rPr lang="fr-CA" smtClean="0"/>
              <a:t>2021-08-18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FF138069-1BFE-4D6C-A36E-F292B0890A25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3F700BE7-C973-469E-8346-339D3CA4999A}" type="datetimeFigureOut">
              <a:rPr lang="fr-CA" smtClean="0"/>
              <a:t>2021-08-18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FF138069-1BFE-4D6C-A36E-F292B0890A25}" type="slidenum">
              <a:rPr lang="fr-CA" smtClean="0"/>
              <a:t>‹n°›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png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6" Type="http://schemas.openxmlformats.org/officeDocument/2006/relationships/hyperlink" Target="http://recitpresco.qc.ca/" TargetMode="External"/><Relationship Id="rId5" Type="http://schemas.openxmlformats.org/officeDocument/2006/relationships/image" Target="../media/image5.jp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gif"/><Relationship Id="rId5" Type="http://schemas.openxmlformats.org/officeDocument/2006/relationships/image" Target="../media/image17.gif"/><Relationship Id="rId4" Type="http://schemas.openxmlformats.org/officeDocument/2006/relationships/image" Target="../media/image16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ucation.gouv.qc.ca/fileadmin/site_web/documents/education/jeunes/pfeq/Programme-cycle-prescolaire.pd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92141" y="1412776"/>
            <a:ext cx="5276003" cy="3049489"/>
          </a:xfrm>
        </p:spPr>
        <p:txBody>
          <a:bodyPr>
            <a:normAutofit fontScale="90000"/>
          </a:bodyPr>
          <a:lstStyle/>
          <a:p>
            <a:br>
              <a:rPr lang="fr-CA" dirty="0"/>
            </a:br>
            <a:br>
              <a:rPr lang="fr-CA" dirty="0"/>
            </a:br>
            <a:br>
              <a:rPr lang="fr-CA" dirty="0"/>
            </a:br>
            <a:br>
              <a:rPr lang="fr-CA" dirty="0"/>
            </a:br>
            <a:br>
              <a:rPr lang="fr-CA" dirty="0"/>
            </a:br>
            <a:r>
              <a:rPr lang="fr-CA" sz="5300" dirty="0">
                <a:solidFill>
                  <a:srgbClr val="FF0000">
                    <a:alpha val="90000"/>
                  </a:srgbClr>
                </a:solidFill>
              </a:rPr>
              <a:t>Bienvenue </a:t>
            </a:r>
            <a:br>
              <a:rPr lang="fr-CA" sz="5300" dirty="0">
                <a:solidFill>
                  <a:srgbClr val="FF0000">
                    <a:alpha val="90000"/>
                  </a:srgbClr>
                </a:solidFill>
              </a:rPr>
            </a:br>
            <a:r>
              <a:rPr lang="fr-CA" sz="5300" dirty="0">
                <a:solidFill>
                  <a:srgbClr val="FF0000">
                    <a:alpha val="90000"/>
                  </a:srgbClr>
                </a:solidFill>
              </a:rPr>
              <a:t>dans ma classe</a:t>
            </a:r>
            <a:br>
              <a:rPr lang="fr-CA" dirty="0"/>
            </a:br>
            <a:br>
              <a:rPr lang="fr-CA" dirty="0"/>
            </a:br>
            <a:r>
              <a:rPr lang="fr-CA" sz="5300" dirty="0">
                <a:solidFill>
                  <a:srgbClr val="00B050"/>
                </a:solidFill>
              </a:rPr>
              <a:t>Rentrée 2021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35696" y="4832131"/>
            <a:ext cx="5257800" cy="579512"/>
          </a:xfrm>
        </p:spPr>
        <p:txBody>
          <a:bodyPr>
            <a:normAutofit fontScale="92500"/>
          </a:bodyPr>
          <a:lstStyle/>
          <a:p>
            <a:pPr algn="l"/>
            <a:r>
              <a:rPr lang="fr-CA" sz="1200" dirty="0"/>
              <a:t>par Isabelle Therrien</a:t>
            </a:r>
          </a:p>
          <a:p>
            <a:pPr algn="l"/>
            <a:r>
              <a:rPr lang="fr-CA" sz="1200" dirty="0"/>
              <a:t>Conseillère pédagogique au Service national du RÉCIT à l’éducation préscolaire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673768"/>
            <a:ext cx="1820758" cy="1906106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ZoneTexte 5"/>
          <p:cNvSpPr txBox="1"/>
          <p:nvPr/>
        </p:nvSpPr>
        <p:spPr>
          <a:xfrm>
            <a:off x="5280515" y="5402995"/>
            <a:ext cx="27615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800" dirty="0"/>
              <a:t>Source principale  des images : </a:t>
            </a:r>
            <a:r>
              <a:rPr lang="fr-CA" sz="800" dirty="0">
                <a:hlinkClick r:id="rId6"/>
              </a:rPr>
              <a:t>http://recitpresco.qc.ca/</a:t>
            </a:r>
            <a:endParaRPr lang="fr-CA" sz="800" dirty="0"/>
          </a:p>
        </p:txBody>
      </p:sp>
      <p:pic>
        <p:nvPicPr>
          <p:cNvPr id="7" name="01 Enfin, je vais à l'école.m4a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7455.9744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356495" y="4002253"/>
            <a:ext cx="609600" cy="60960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D19C794A-06EE-4042-8559-7E57A7C9C8C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372" y="4564471"/>
            <a:ext cx="586324" cy="946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058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06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fr-CA" dirty="0"/>
            </a:br>
            <a:endParaRPr lang="fr-CA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1463040" y="1268760"/>
            <a:ext cx="6196405" cy="4454309"/>
          </a:xfrm>
        </p:spPr>
        <p:txBody>
          <a:bodyPr>
            <a:normAutofit/>
          </a:bodyPr>
          <a:lstStyle/>
          <a:p>
            <a:r>
              <a:rPr lang="fr-CA" dirty="0">
                <a:solidFill>
                  <a:srgbClr val="00B050"/>
                </a:solidFill>
              </a:rPr>
              <a:t>Enseignement spécialisé :</a:t>
            </a:r>
          </a:p>
          <a:p>
            <a:pPr marL="365760" lvl="1" indent="0">
              <a:buNone/>
            </a:pPr>
            <a:endParaRPr lang="fr-CA" sz="2000" dirty="0"/>
          </a:p>
          <a:p>
            <a:pPr lvl="1">
              <a:buFont typeface="Wingdings" pitchFamily="2" charset="2"/>
              <a:buChar char="Ø"/>
            </a:pPr>
            <a:r>
              <a:rPr lang="fr-CA" sz="2000" dirty="0"/>
              <a:t>30 minutes par semaine de …</a:t>
            </a:r>
          </a:p>
          <a:p>
            <a:pPr marL="365760" lvl="1" indent="0">
              <a:buNone/>
            </a:pPr>
            <a:endParaRPr lang="fr-CA" sz="2000" dirty="0"/>
          </a:p>
          <a:p>
            <a:pPr lvl="1">
              <a:buFont typeface="Wingdings" pitchFamily="2" charset="2"/>
              <a:buChar char="Ø"/>
            </a:pPr>
            <a:r>
              <a:rPr lang="fr-CA" sz="2000" dirty="0"/>
              <a:t>30 minutes par semaine de… </a:t>
            </a:r>
          </a:p>
          <a:p>
            <a:pPr marL="365760" lvl="1" indent="0">
              <a:buNone/>
            </a:pPr>
            <a:endParaRPr lang="fr-CA" sz="2000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fr-CA" sz="1400" dirty="0"/>
              <a:t>Prévoir des vêtements en conséquence…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344" y="4198672"/>
            <a:ext cx="1285875" cy="1295470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990" y="4194996"/>
            <a:ext cx="1285875" cy="1285875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ED34F9B7-F546-4641-A194-B97C063C1D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4698" y="4190853"/>
            <a:ext cx="1298127" cy="1311108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582D83C0-4F2B-3D4D-9D5A-F45E311AFA6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06370" y="4182379"/>
            <a:ext cx="1311108" cy="1311108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398301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63040" y="1268760"/>
            <a:ext cx="6196405" cy="4454309"/>
          </a:xfrm>
        </p:spPr>
        <p:txBody>
          <a:bodyPr>
            <a:normAutofit/>
          </a:bodyPr>
          <a:lstStyle/>
          <a:p>
            <a:r>
              <a:rPr lang="fr-CA" dirty="0">
                <a:solidFill>
                  <a:srgbClr val="00B050"/>
                </a:solidFill>
              </a:rPr>
              <a:t>Autres intervenants :</a:t>
            </a:r>
          </a:p>
          <a:p>
            <a:pPr marL="0" indent="0">
              <a:buNone/>
            </a:pPr>
            <a:endParaRPr lang="fr-CA" dirty="0"/>
          </a:p>
          <a:p>
            <a:pPr lvl="1">
              <a:buFont typeface="Wingdings" pitchFamily="2" charset="2"/>
              <a:buChar char="Ø"/>
            </a:pPr>
            <a:r>
              <a:rPr lang="fr-CA" sz="2000" dirty="0"/>
              <a:t>Orthopédagogue : </a:t>
            </a:r>
          </a:p>
          <a:p>
            <a:pPr lvl="1">
              <a:buFont typeface="Wingdings" pitchFamily="2" charset="2"/>
              <a:buChar char="Ø"/>
            </a:pPr>
            <a:endParaRPr lang="fr-CA" sz="2000" dirty="0"/>
          </a:p>
          <a:p>
            <a:pPr lvl="1">
              <a:buFont typeface="Wingdings" pitchFamily="2" charset="2"/>
              <a:buChar char="Ø"/>
            </a:pPr>
            <a:r>
              <a:rPr lang="fr-CA" sz="2000" dirty="0"/>
              <a:t>Psychoéducatrice : </a:t>
            </a:r>
          </a:p>
          <a:p>
            <a:pPr marL="365760" lvl="1" indent="0">
              <a:buNone/>
            </a:pPr>
            <a:endParaRPr lang="fr-CA" sz="2000" dirty="0"/>
          </a:p>
          <a:p>
            <a:pPr lvl="1">
              <a:buFont typeface="Wingdings" pitchFamily="2" charset="2"/>
              <a:buChar char="Ø"/>
            </a:pPr>
            <a:r>
              <a:rPr lang="fr-CA" sz="2000" dirty="0"/>
              <a:t>Infirmière : </a:t>
            </a:r>
            <a:br>
              <a:rPr lang="fr-CA" sz="2000" dirty="0"/>
            </a:br>
            <a:endParaRPr lang="fr-CA" sz="2000" dirty="0"/>
          </a:p>
          <a:p>
            <a:pPr lvl="1">
              <a:buFont typeface="Wingdings" pitchFamily="2" charset="2"/>
              <a:buChar char="Ø"/>
            </a:pPr>
            <a:r>
              <a:rPr lang="fr-CA" sz="2000" dirty="0"/>
              <a:t>…</a:t>
            </a:r>
          </a:p>
          <a:p>
            <a:pPr lvl="1">
              <a:buFont typeface="Wingdings" pitchFamily="2" charset="2"/>
              <a:buChar char="Ø"/>
            </a:pPr>
            <a:endParaRPr lang="fr-CA" sz="20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4250" y="2348880"/>
            <a:ext cx="2375873" cy="2467252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184941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63040" y="1124744"/>
            <a:ext cx="6661865" cy="4598325"/>
          </a:xfrm>
        </p:spPr>
        <p:txBody>
          <a:bodyPr>
            <a:normAutofit/>
          </a:bodyPr>
          <a:lstStyle/>
          <a:p>
            <a:r>
              <a:rPr lang="fr-CA" sz="2800" dirty="0">
                <a:solidFill>
                  <a:srgbClr val="00B050"/>
                </a:solidFill>
              </a:rPr>
              <a:t>Calendrier scolaire :</a:t>
            </a:r>
          </a:p>
          <a:p>
            <a:pPr marL="0" indent="0">
              <a:buNone/>
            </a:pPr>
            <a:endParaRPr lang="fr-CA" dirty="0">
              <a:solidFill>
                <a:srgbClr val="00B050"/>
              </a:solidFill>
            </a:endParaRPr>
          </a:p>
          <a:p>
            <a:r>
              <a:rPr lang="fr-CA" sz="2800" dirty="0">
                <a:solidFill>
                  <a:srgbClr val="00B050"/>
                </a:solidFill>
              </a:rPr>
              <a:t>Horaire :</a:t>
            </a:r>
          </a:p>
          <a:p>
            <a:pPr marL="0" indent="0">
              <a:buNone/>
            </a:pPr>
            <a:r>
              <a:rPr lang="fr-CA" sz="2000" dirty="0"/>
              <a:t>		…</a:t>
            </a:r>
            <a:endParaRPr lang="fr-CA" dirty="0"/>
          </a:p>
          <a:p>
            <a:pPr marL="0" lvl="2" indent="0">
              <a:buNone/>
            </a:pPr>
            <a:r>
              <a:rPr lang="fr-CA" sz="2400" dirty="0">
                <a:solidFill>
                  <a:srgbClr val="FF0000"/>
                </a:solidFill>
              </a:rPr>
              <a:t>	</a:t>
            </a:r>
            <a:r>
              <a:rPr lang="fr-CA" sz="2400" dirty="0">
                <a:solidFill>
                  <a:srgbClr val="2403B1"/>
                </a:solidFill>
              </a:rPr>
              <a:t>Dîner: 	…</a:t>
            </a:r>
          </a:p>
          <a:p>
            <a:pPr marL="0" lvl="2" indent="0">
              <a:buNone/>
            </a:pPr>
            <a:r>
              <a:rPr lang="fr-CA" sz="2400" dirty="0"/>
              <a:t>		…</a:t>
            </a:r>
          </a:p>
          <a:p>
            <a:pPr lvl="0">
              <a:buClr>
                <a:srgbClr val="AA2B1E"/>
              </a:buClr>
            </a:pPr>
            <a:endParaRPr lang="fr-CA" dirty="0">
              <a:solidFill>
                <a:srgbClr val="00B050"/>
              </a:solidFill>
            </a:endParaRPr>
          </a:p>
          <a:p>
            <a:pPr lvl="0">
              <a:buClr>
                <a:srgbClr val="AA2B1E"/>
              </a:buClr>
            </a:pPr>
            <a:r>
              <a:rPr lang="fr-CA" sz="2800" dirty="0">
                <a:solidFill>
                  <a:srgbClr val="00B050"/>
                </a:solidFill>
              </a:rPr>
              <a:t>Entrées et sorties :</a:t>
            </a:r>
          </a:p>
          <a:p>
            <a:pPr marL="0" lvl="0" indent="0">
              <a:buClr>
                <a:srgbClr val="AA2B1E"/>
              </a:buClr>
              <a:buNone/>
            </a:pPr>
            <a:endParaRPr lang="fr-CA" dirty="0">
              <a:solidFill>
                <a:srgbClr val="00B050"/>
              </a:solidFill>
            </a:endParaRPr>
          </a:p>
          <a:p>
            <a:pPr marL="365760" lvl="1" indent="0">
              <a:buClr>
                <a:srgbClr val="AA2B1E"/>
              </a:buClr>
              <a:buNone/>
            </a:pPr>
            <a:endParaRPr lang="fr-CA" dirty="0">
              <a:solidFill>
                <a:srgbClr val="00B050"/>
              </a:solidFill>
            </a:endParaRPr>
          </a:p>
          <a:p>
            <a:pPr marL="0" lvl="2" indent="0">
              <a:buNone/>
            </a:pPr>
            <a:endParaRPr lang="fr-CA" dirty="0">
              <a:solidFill>
                <a:srgbClr val="00B050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2564904"/>
            <a:ext cx="1536681" cy="1357401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499776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63040" y="1196752"/>
            <a:ext cx="6196405" cy="4526317"/>
          </a:xfrm>
        </p:spPr>
        <p:txBody>
          <a:bodyPr>
            <a:normAutofit/>
          </a:bodyPr>
          <a:lstStyle/>
          <a:p>
            <a:r>
              <a:rPr lang="fr-CA" dirty="0">
                <a:solidFill>
                  <a:srgbClr val="00B050"/>
                </a:solidFill>
              </a:rPr>
              <a:t>Dîner et collation(s) :</a:t>
            </a:r>
          </a:p>
          <a:p>
            <a:endParaRPr lang="fr-CA" dirty="0"/>
          </a:p>
          <a:p>
            <a:pPr lvl="1">
              <a:buFont typeface="Wingdings" pitchFamily="2" charset="2"/>
              <a:buChar char="Ø"/>
            </a:pPr>
            <a:r>
              <a:rPr lang="fr-CA" sz="2000" dirty="0"/>
              <a:t>Collation(s) </a:t>
            </a:r>
          </a:p>
          <a:p>
            <a:pPr lvl="1">
              <a:buFont typeface="Wingdings" pitchFamily="2" charset="2"/>
              <a:buChar char="Ø"/>
            </a:pPr>
            <a:r>
              <a:rPr lang="fr-CA" sz="2000" dirty="0"/>
              <a:t>Lait-école </a:t>
            </a:r>
          </a:p>
          <a:p>
            <a:pPr lvl="1">
              <a:buFont typeface="Wingdings" pitchFamily="2" charset="2"/>
              <a:buChar char="Ø"/>
            </a:pPr>
            <a:r>
              <a:rPr lang="fr-CA" sz="2000" dirty="0"/>
              <a:t>Bouteille d’eau</a:t>
            </a:r>
          </a:p>
          <a:p>
            <a:pPr lvl="1">
              <a:buFont typeface="Wingdings" pitchFamily="2" charset="2"/>
              <a:buChar char="Ø"/>
            </a:pPr>
            <a:r>
              <a:rPr lang="fr-CA" sz="2000" dirty="0"/>
              <a:t>Dîner dans une boîte à lunch avec </a:t>
            </a:r>
            <a:r>
              <a:rPr lang="fr-CA" sz="2000" b="1" dirty="0"/>
              <a:t>bloc réfrigérant </a:t>
            </a:r>
          </a:p>
          <a:p>
            <a:pPr lvl="1">
              <a:buFont typeface="Wingdings" pitchFamily="2" charset="2"/>
              <a:buChar char="Ø"/>
            </a:pPr>
            <a:r>
              <a:rPr lang="fr-CA" sz="2000" dirty="0"/>
              <a:t>Possibilité de dîner 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fr-CA" sz="2000" dirty="0"/>
              <a:t>au service de dîner 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fr-CA" sz="2000" dirty="0"/>
              <a:t>au service de garde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fr-CA" sz="2000" dirty="0"/>
              <a:t>à la maison</a:t>
            </a:r>
          </a:p>
          <a:p>
            <a:pPr lvl="8">
              <a:buFont typeface="Wingdings" pitchFamily="2" charset="2"/>
              <a:buChar char="v"/>
            </a:pPr>
            <a:r>
              <a:rPr lang="fr-CA" b="1" u="sng" dirty="0"/>
              <a:t>Pas</a:t>
            </a:r>
            <a:r>
              <a:rPr lang="fr-CA" u="sng" dirty="0"/>
              <a:t> </a:t>
            </a:r>
            <a:r>
              <a:rPr lang="fr-CA" dirty="0"/>
              <a:t>de … (allergies)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908720"/>
            <a:ext cx="1512168" cy="1512168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070970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331640" y="1556792"/>
            <a:ext cx="6552728" cy="4320480"/>
          </a:xfrm>
        </p:spPr>
        <p:txBody>
          <a:bodyPr>
            <a:normAutofit/>
          </a:bodyPr>
          <a:lstStyle/>
          <a:p>
            <a:r>
              <a:rPr lang="fr-CA" dirty="0">
                <a:solidFill>
                  <a:srgbClr val="00B050"/>
                </a:solidFill>
              </a:rPr>
              <a:t>Matériel scolaire :</a:t>
            </a:r>
            <a:br>
              <a:rPr lang="fr-CA" dirty="0">
                <a:solidFill>
                  <a:srgbClr val="00B050"/>
                </a:solidFill>
              </a:rPr>
            </a:br>
            <a:endParaRPr lang="fr-CA" dirty="0">
              <a:solidFill>
                <a:srgbClr val="00B050"/>
              </a:solidFill>
            </a:endParaRPr>
          </a:p>
          <a:p>
            <a:pPr lvl="1">
              <a:buFont typeface="Wingdings" pitchFamily="2" charset="2"/>
              <a:buChar char="Ø"/>
            </a:pPr>
            <a:r>
              <a:rPr lang="fr-CA" sz="2000" dirty="0">
                <a:solidFill>
                  <a:prstClr val="black"/>
                </a:solidFill>
              </a:rPr>
              <a:t>Voir la liste.</a:t>
            </a:r>
          </a:p>
          <a:p>
            <a:pPr lvl="1">
              <a:buFont typeface="Wingdings" pitchFamily="2" charset="2"/>
              <a:buChar char="Ø"/>
            </a:pPr>
            <a:r>
              <a:rPr lang="fr-CA" sz="2000" dirty="0">
                <a:solidFill>
                  <a:prstClr val="black"/>
                </a:solidFill>
              </a:rPr>
              <a:t>Bien identifier.</a:t>
            </a:r>
          </a:p>
          <a:p>
            <a:pPr lvl="1">
              <a:buFont typeface="Wingdings" pitchFamily="2" charset="2"/>
              <a:buChar char="Ø"/>
            </a:pPr>
            <a:r>
              <a:rPr lang="fr-CA" sz="2000" dirty="0">
                <a:solidFill>
                  <a:prstClr val="black"/>
                </a:solidFill>
              </a:rPr>
              <a:t>Lavage des vêtements/tablier/couverture…</a:t>
            </a:r>
            <a:br>
              <a:rPr lang="fr-CA" sz="1600" dirty="0">
                <a:solidFill>
                  <a:prstClr val="black"/>
                </a:solidFill>
              </a:rPr>
            </a:br>
            <a:endParaRPr lang="fr-CA" sz="1600" dirty="0">
              <a:solidFill>
                <a:prstClr val="black"/>
              </a:solidFill>
            </a:endParaRPr>
          </a:p>
          <a:p>
            <a:pPr marL="365760" lvl="1" indent="0">
              <a:buNone/>
            </a:pPr>
            <a:endParaRPr lang="fr-CA" sz="1600" dirty="0">
              <a:solidFill>
                <a:prstClr val="black"/>
              </a:solidFill>
            </a:endParaRPr>
          </a:p>
          <a:p>
            <a:pPr marL="0" lvl="0" indent="0">
              <a:buClr>
                <a:srgbClr val="AA2B1E"/>
              </a:buClr>
              <a:buNone/>
            </a:pPr>
            <a:br>
              <a:rPr lang="fr-CA" dirty="0">
                <a:solidFill>
                  <a:srgbClr val="00B050"/>
                </a:solidFill>
              </a:rPr>
            </a:br>
            <a:br>
              <a:rPr lang="fr-CA" dirty="0">
                <a:solidFill>
                  <a:srgbClr val="00B050"/>
                </a:solidFill>
              </a:rPr>
            </a:br>
            <a:endParaRPr lang="fr-CA" dirty="0">
              <a:solidFill>
                <a:srgbClr val="00B050"/>
              </a:solidFill>
            </a:endParaRPr>
          </a:p>
          <a:p>
            <a:pPr marL="0" lvl="0" indent="0">
              <a:buClr>
                <a:srgbClr val="AA2B1E"/>
              </a:buClr>
              <a:buNone/>
            </a:pPr>
            <a:endParaRPr lang="fr-CA" dirty="0">
              <a:solidFill>
                <a:prstClr val="black"/>
              </a:solidFill>
            </a:endParaRPr>
          </a:p>
          <a:p>
            <a:pPr marL="365760" lvl="1" indent="0">
              <a:buNone/>
            </a:pPr>
            <a:endParaRPr lang="fr-CA" dirty="0"/>
          </a:p>
          <a:p>
            <a:pPr marL="365760" lvl="1" indent="0">
              <a:buNone/>
            </a:pPr>
            <a:endParaRPr lang="fr-CA" dirty="0"/>
          </a:p>
          <a:p>
            <a:pPr marL="365760" lvl="1" indent="0">
              <a:buNone/>
            </a:pPr>
            <a:endParaRPr lang="fr-CA" dirty="0"/>
          </a:p>
          <a:p>
            <a:pPr marL="365760" lvl="1" indent="0">
              <a:buNone/>
            </a:pPr>
            <a:endParaRPr lang="fr-CA" dirty="0"/>
          </a:p>
          <a:p>
            <a:pPr marL="365760" lvl="1" indent="0">
              <a:buNone/>
            </a:pPr>
            <a:endParaRPr lang="fr-CA" dirty="0"/>
          </a:p>
          <a:p>
            <a:pPr marL="365760" lvl="1" indent="0">
              <a:buNone/>
            </a:pPr>
            <a:endParaRPr lang="fr-CA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9C385054-0224-3E4A-99DD-ED3323596E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382" y="3933056"/>
            <a:ext cx="1469986" cy="1656184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000345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331640" y="1556792"/>
            <a:ext cx="6552728" cy="4320480"/>
          </a:xfrm>
        </p:spPr>
        <p:txBody>
          <a:bodyPr>
            <a:normAutofit fontScale="92500" lnSpcReduction="10000"/>
          </a:bodyPr>
          <a:lstStyle/>
          <a:p>
            <a:r>
              <a:rPr lang="fr-CA" dirty="0">
                <a:solidFill>
                  <a:srgbClr val="00B050"/>
                </a:solidFill>
              </a:rPr>
              <a:t>Émulation :</a:t>
            </a:r>
            <a:br>
              <a:rPr lang="fr-CA" dirty="0">
                <a:solidFill>
                  <a:srgbClr val="00B050"/>
                </a:solidFill>
              </a:rPr>
            </a:br>
            <a:endParaRPr lang="fr-CA" dirty="0">
              <a:solidFill>
                <a:srgbClr val="00B050"/>
              </a:solidFill>
            </a:endParaRPr>
          </a:p>
          <a:p>
            <a:pPr lvl="1">
              <a:buFont typeface="Wingdings" pitchFamily="2" charset="2"/>
              <a:buChar char="Ø"/>
            </a:pPr>
            <a:r>
              <a:rPr lang="fr-CA" sz="2000" dirty="0">
                <a:solidFill>
                  <a:prstClr val="black"/>
                </a:solidFill>
              </a:rPr>
              <a:t>…</a:t>
            </a:r>
            <a:br>
              <a:rPr lang="fr-CA" sz="1600" dirty="0">
                <a:solidFill>
                  <a:prstClr val="black"/>
                </a:solidFill>
              </a:rPr>
            </a:br>
            <a:endParaRPr lang="fr-CA" sz="1600" dirty="0">
              <a:solidFill>
                <a:prstClr val="black"/>
              </a:solidFill>
            </a:endParaRPr>
          </a:p>
          <a:p>
            <a:pPr lvl="0">
              <a:buClr>
                <a:srgbClr val="AA2B1E"/>
              </a:buClr>
            </a:pPr>
            <a:r>
              <a:rPr lang="fr-CA" dirty="0">
                <a:solidFill>
                  <a:srgbClr val="00B050"/>
                </a:solidFill>
              </a:rPr>
              <a:t>Anniversaires :</a:t>
            </a:r>
            <a:br>
              <a:rPr lang="fr-CA" dirty="0">
                <a:solidFill>
                  <a:srgbClr val="00B050"/>
                </a:solidFill>
              </a:rPr>
            </a:br>
            <a:endParaRPr lang="fr-CA" dirty="0">
              <a:solidFill>
                <a:srgbClr val="00B050"/>
              </a:solidFill>
            </a:endParaRPr>
          </a:p>
          <a:p>
            <a:pPr lvl="1">
              <a:buClr>
                <a:srgbClr val="AA2B1E"/>
              </a:buClr>
              <a:buFont typeface="Wingdings" pitchFamily="2" charset="2"/>
              <a:buChar char="Ø"/>
            </a:pPr>
            <a:r>
              <a:rPr lang="fr-CA" dirty="0"/>
              <a:t>…</a:t>
            </a:r>
          </a:p>
          <a:p>
            <a:pPr marL="365760" lvl="1" indent="0">
              <a:buClr>
                <a:srgbClr val="AA2B1E"/>
              </a:buClr>
              <a:buNone/>
            </a:pPr>
            <a:endParaRPr lang="fr-CA" dirty="0"/>
          </a:p>
          <a:p>
            <a:pPr lvl="0">
              <a:buClr>
                <a:srgbClr val="AA2B1E"/>
              </a:buClr>
            </a:pPr>
            <a:r>
              <a:rPr lang="fr-CA" dirty="0">
                <a:solidFill>
                  <a:srgbClr val="00B050"/>
                </a:solidFill>
              </a:rPr>
              <a:t>Sorties scolaires :</a:t>
            </a:r>
            <a:br>
              <a:rPr lang="fr-CA" dirty="0">
                <a:solidFill>
                  <a:srgbClr val="00B050"/>
                </a:solidFill>
              </a:rPr>
            </a:br>
            <a:endParaRPr lang="fr-CA" dirty="0">
              <a:solidFill>
                <a:srgbClr val="00B050"/>
              </a:solidFill>
            </a:endParaRPr>
          </a:p>
          <a:p>
            <a:pPr lvl="1">
              <a:buClr>
                <a:srgbClr val="AA2B1E"/>
              </a:buClr>
              <a:buFont typeface="Wingdings" pitchFamily="2" charset="2"/>
              <a:buChar char="Ø"/>
            </a:pPr>
            <a:r>
              <a:rPr lang="fr-CA" sz="2000" dirty="0"/>
              <a:t>…</a:t>
            </a:r>
            <a:br>
              <a:rPr lang="fr-CA" dirty="0">
                <a:solidFill>
                  <a:srgbClr val="00B050"/>
                </a:solidFill>
              </a:rPr>
            </a:br>
            <a:br>
              <a:rPr lang="fr-CA" dirty="0">
                <a:solidFill>
                  <a:srgbClr val="00B050"/>
                </a:solidFill>
              </a:rPr>
            </a:br>
            <a:endParaRPr lang="fr-CA" dirty="0">
              <a:solidFill>
                <a:srgbClr val="00B050"/>
              </a:solidFill>
            </a:endParaRPr>
          </a:p>
          <a:p>
            <a:pPr marL="0" lvl="0" indent="0">
              <a:buClr>
                <a:srgbClr val="AA2B1E"/>
              </a:buClr>
              <a:buNone/>
            </a:pPr>
            <a:endParaRPr lang="fr-CA" dirty="0">
              <a:solidFill>
                <a:prstClr val="black"/>
              </a:solidFill>
            </a:endParaRPr>
          </a:p>
          <a:p>
            <a:pPr marL="365760" lvl="1" indent="0">
              <a:buNone/>
            </a:pPr>
            <a:endParaRPr lang="fr-CA" dirty="0"/>
          </a:p>
          <a:p>
            <a:pPr marL="365760" lvl="1" indent="0">
              <a:buNone/>
            </a:pPr>
            <a:endParaRPr lang="fr-CA" dirty="0"/>
          </a:p>
          <a:p>
            <a:pPr marL="365760" lvl="1" indent="0">
              <a:buNone/>
            </a:pPr>
            <a:endParaRPr lang="fr-CA" dirty="0"/>
          </a:p>
          <a:p>
            <a:pPr marL="365760" lvl="1" indent="0">
              <a:buNone/>
            </a:pPr>
            <a:endParaRPr lang="fr-CA" dirty="0"/>
          </a:p>
          <a:p>
            <a:pPr marL="365760" lvl="1" indent="0">
              <a:buNone/>
            </a:pPr>
            <a:endParaRPr lang="fr-CA" dirty="0"/>
          </a:p>
          <a:p>
            <a:pPr marL="365760" lvl="1" indent="0">
              <a:buNone/>
            </a:pPr>
            <a:endParaRPr lang="fr-CA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1FA9CE7-06AF-734D-B11A-39C018B826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3645024"/>
            <a:ext cx="1872208" cy="1872208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039092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63040" y="1124744"/>
            <a:ext cx="6196405" cy="4598325"/>
          </a:xfrm>
        </p:spPr>
        <p:txBody>
          <a:bodyPr>
            <a:normAutofit/>
          </a:bodyPr>
          <a:lstStyle/>
          <a:p>
            <a:pPr lvl="0">
              <a:buClr>
                <a:srgbClr val="AA2B1E"/>
              </a:buClr>
            </a:pPr>
            <a:r>
              <a:rPr lang="fr-CA" sz="2600" dirty="0">
                <a:solidFill>
                  <a:srgbClr val="00B050"/>
                </a:solidFill>
              </a:rPr>
              <a:t>Bénévolat :</a:t>
            </a:r>
          </a:p>
          <a:p>
            <a:pPr lvl="1">
              <a:buClr>
                <a:srgbClr val="AA2B1E"/>
              </a:buClr>
              <a:buFont typeface="Wingdings" pitchFamily="2" charset="2"/>
              <a:buChar char="Ø"/>
            </a:pPr>
            <a:endParaRPr lang="fr-CA" sz="2000" dirty="0">
              <a:solidFill>
                <a:prstClr val="black"/>
              </a:solidFill>
            </a:endParaRPr>
          </a:p>
          <a:p>
            <a:pPr lvl="1">
              <a:buClr>
                <a:srgbClr val="AA2B1E"/>
              </a:buClr>
              <a:buFont typeface="Wingdings" pitchFamily="2" charset="2"/>
              <a:buChar char="Ø"/>
            </a:pPr>
            <a:r>
              <a:rPr lang="fr-CA" sz="2000" dirty="0">
                <a:solidFill>
                  <a:prstClr val="black"/>
                </a:solidFill>
              </a:rPr>
              <a:t> </a:t>
            </a:r>
          </a:p>
          <a:p>
            <a:pPr lvl="0">
              <a:buClr>
                <a:srgbClr val="AA2B1E"/>
              </a:buClr>
            </a:pPr>
            <a:r>
              <a:rPr lang="fr-CA" sz="2600" dirty="0">
                <a:solidFill>
                  <a:srgbClr val="00B050"/>
                </a:solidFill>
              </a:rPr>
              <a:t>Collectes d’argent :</a:t>
            </a:r>
          </a:p>
          <a:p>
            <a:pPr marL="0" lvl="0" indent="0">
              <a:buClr>
                <a:srgbClr val="AA2B1E"/>
              </a:buClr>
              <a:buNone/>
            </a:pPr>
            <a:endParaRPr lang="fr-CA" dirty="0">
              <a:solidFill>
                <a:prstClr val="black"/>
              </a:solidFill>
            </a:endParaRPr>
          </a:p>
          <a:p>
            <a:pPr lvl="1">
              <a:buClr>
                <a:srgbClr val="AA2B1E"/>
              </a:buClr>
              <a:buFont typeface="Wingdings" pitchFamily="2" charset="2"/>
              <a:buChar char="Ø"/>
            </a:pPr>
            <a:r>
              <a:rPr lang="fr-CA" sz="2000" dirty="0">
                <a:solidFill>
                  <a:prstClr val="black"/>
                </a:solidFill>
              </a:rPr>
              <a:t> </a:t>
            </a:r>
          </a:p>
          <a:p>
            <a:pPr lvl="1">
              <a:buClr>
                <a:srgbClr val="AA2B1E"/>
              </a:buClr>
              <a:buFont typeface="Wingdings" pitchFamily="2" charset="2"/>
              <a:buChar char="Ø"/>
            </a:pPr>
            <a:endParaRPr lang="fr-CA" sz="2000" dirty="0">
              <a:solidFill>
                <a:prstClr val="black"/>
              </a:solidFill>
            </a:endParaRPr>
          </a:p>
          <a:p>
            <a:pPr marL="365760" lvl="1" indent="0">
              <a:buClr>
                <a:srgbClr val="AA2B1E"/>
              </a:buClr>
              <a:buNone/>
            </a:pPr>
            <a:endParaRPr lang="fr-CA" sz="2000" dirty="0">
              <a:solidFill>
                <a:prstClr val="black"/>
              </a:solidFill>
            </a:endParaRPr>
          </a:p>
          <a:p>
            <a:pPr marL="0" lvl="0" indent="0">
              <a:buClr>
                <a:srgbClr val="AA2B1E"/>
              </a:buClr>
              <a:buNone/>
            </a:pPr>
            <a:endParaRPr lang="fr-CA" sz="2000" dirty="0">
              <a:solidFill>
                <a:prstClr val="black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836712"/>
            <a:ext cx="1080120" cy="1080120"/>
          </a:xfrm>
          <a:prstGeom prst="rect">
            <a:avLst/>
          </a:prstGeom>
          <a:ln w="38100" cap="sq" cmpd="thickThin">
            <a:solidFill>
              <a:schemeClr val="tx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55392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>
                <a:solidFill>
                  <a:srgbClr val="FF0000"/>
                </a:solidFill>
              </a:rPr>
              <a:t>PROJETS SPÉCIAUX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1475656" y="1844785"/>
            <a:ext cx="6196405" cy="383002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CA" dirty="0">
              <a:solidFill>
                <a:srgbClr val="00B050"/>
              </a:solidFill>
            </a:endParaRPr>
          </a:p>
          <a:p>
            <a:r>
              <a:rPr lang="fr-CA" dirty="0">
                <a:solidFill>
                  <a:srgbClr val="00B050"/>
                </a:solidFill>
              </a:rPr>
              <a:t> </a:t>
            </a:r>
          </a:p>
          <a:p>
            <a:endParaRPr lang="fr-CA" dirty="0">
              <a:solidFill>
                <a:srgbClr val="00B050"/>
              </a:solidFill>
            </a:endParaRPr>
          </a:p>
          <a:p>
            <a:pPr lvl="1">
              <a:buClr>
                <a:srgbClr val="AA2B1E"/>
              </a:buClr>
              <a:buFont typeface="Wingdings" pitchFamily="2" charset="2"/>
              <a:buChar char="ü"/>
            </a:pPr>
            <a:endParaRPr lang="fr-CA" sz="2000" dirty="0"/>
          </a:p>
          <a:p>
            <a:pPr marL="0" indent="0">
              <a:buNone/>
            </a:pPr>
            <a:endParaRPr lang="fr-CA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0BE614F-924D-5645-B02D-544EE34249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086" y="1896193"/>
            <a:ext cx="1151078" cy="1151078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908699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63040" y="1124744"/>
            <a:ext cx="6196405" cy="4598325"/>
          </a:xfrm>
        </p:spPr>
        <p:txBody>
          <a:bodyPr/>
          <a:lstStyle/>
          <a:p>
            <a:r>
              <a:rPr lang="fr-CA" dirty="0">
                <a:solidFill>
                  <a:srgbClr val="00B050"/>
                </a:solidFill>
              </a:rPr>
              <a:t>Activités que vous pouvez faire à la maison avec votre enfant:</a:t>
            </a:r>
          </a:p>
          <a:p>
            <a:pPr marL="365760" lvl="1" indent="0">
              <a:buClr>
                <a:srgbClr val="AA2B1E"/>
              </a:buClr>
              <a:buNone/>
            </a:pPr>
            <a:endParaRPr lang="fr-CA" sz="2000" dirty="0">
              <a:solidFill>
                <a:prstClr val="black"/>
              </a:solidFill>
            </a:endParaRPr>
          </a:p>
          <a:p>
            <a:pPr marL="365760" lvl="1" indent="0">
              <a:buClr>
                <a:srgbClr val="AA2B1E"/>
              </a:buClr>
              <a:buNone/>
            </a:pPr>
            <a:endParaRPr lang="fr-CA" sz="2000" dirty="0">
              <a:solidFill>
                <a:prstClr val="black"/>
              </a:solidFill>
            </a:endParaRPr>
          </a:p>
          <a:p>
            <a:pPr marL="365760" lvl="1" indent="0">
              <a:buClr>
                <a:srgbClr val="AA2B1E"/>
              </a:buClr>
              <a:buNone/>
            </a:pPr>
            <a:endParaRPr lang="fr-CA" sz="2000" dirty="0">
              <a:solidFill>
                <a:prstClr val="black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3116" y="1628800"/>
            <a:ext cx="1112657" cy="1008112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93253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99130" y="1052736"/>
            <a:ext cx="6577797" cy="4464496"/>
          </a:xfrm>
        </p:spPr>
        <p:txBody>
          <a:bodyPr>
            <a:normAutofit/>
          </a:bodyPr>
          <a:lstStyle/>
          <a:p>
            <a:r>
              <a:rPr lang="fr-CA" dirty="0">
                <a:solidFill>
                  <a:srgbClr val="00B050"/>
                </a:solidFill>
              </a:rPr>
              <a:t>Santé et hygiène :</a:t>
            </a:r>
          </a:p>
          <a:p>
            <a:pPr lvl="2">
              <a:buClr>
                <a:srgbClr val="AA2B1E"/>
              </a:buClr>
              <a:buFont typeface="Wingdings" pitchFamily="2" charset="2"/>
              <a:buChar char="Ø"/>
            </a:pPr>
            <a:endParaRPr lang="fr-CA" sz="1400" dirty="0">
              <a:solidFill>
                <a:prstClr val="black"/>
              </a:solidFill>
            </a:endParaRPr>
          </a:p>
          <a:p>
            <a:pPr lvl="1">
              <a:buFont typeface="Wingdings" pitchFamily="2" charset="2"/>
              <a:buChar char="Ø"/>
            </a:pPr>
            <a:r>
              <a:rPr lang="fr-CA" sz="1900" dirty="0"/>
              <a:t>Examen de la vue et des dents?</a:t>
            </a:r>
            <a:br>
              <a:rPr lang="fr-CA" sz="1900" dirty="0"/>
            </a:br>
            <a:endParaRPr lang="fr-CA" sz="1900" dirty="0"/>
          </a:p>
          <a:p>
            <a:pPr lvl="1">
              <a:buClr>
                <a:srgbClr val="AA2B1E"/>
              </a:buClr>
              <a:buFont typeface="Wingdings" pitchFamily="2" charset="2"/>
              <a:buChar char="Ø"/>
            </a:pPr>
            <a:r>
              <a:rPr lang="fr-CA" sz="1900" dirty="0"/>
              <a:t>Heure du coucher?</a:t>
            </a:r>
            <a:br>
              <a:rPr lang="fr-CA" sz="1900" dirty="0"/>
            </a:br>
            <a:endParaRPr lang="fr-CA" sz="1900" dirty="0"/>
          </a:p>
          <a:p>
            <a:pPr lvl="1">
              <a:buFont typeface="Wingdings" pitchFamily="2" charset="2"/>
              <a:buChar char="Ø"/>
            </a:pPr>
            <a:r>
              <a:rPr lang="fr-CA" sz="1900" dirty="0"/>
              <a:t>Poux?</a:t>
            </a:r>
          </a:p>
          <a:p>
            <a:pPr marL="365760" lvl="1" indent="0">
              <a:buNone/>
            </a:pPr>
            <a:endParaRPr lang="fr-CA" sz="1900" dirty="0"/>
          </a:p>
          <a:p>
            <a:pPr lvl="1">
              <a:buFont typeface="Wingdings" pitchFamily="2" charset="2"/>
              <a:buChar char="Ø"/>
            </a:pPr>
            <a:r>
              <a:rPr lang="fr-CA" sz="1900" dirty="0"/>
              <a:t>Médicaments?</a:t>
            </a:r>
          </a:p>
          <a:p>
            <a:pPr marL="365760" lvl="1" indent="0">
              <a:buNone/>
            </a:pPr>
            <a:endParaRPr lang="fr-CA" sz="1900" dirty="0"/>
          </a:p>
          <a:p>
            <a:pPr lvl="1">
              <a:buFont typeface="Wingdings" pitchFamily="2" charset="2"/>
              <a:buChar char="Ø"/>
            </a:pPr>
            <a:r>
              <a:rPr lang="fr-CA" sz="1900" dirty="0"/>
              <a:t>Vêtements de rechange?</a:t>
            </a:r>
            <a:br>
              <a:rPr lang="fr-CA" sz="1900" dirty="0"/>
            </a:br>
            <a:endParaRPr lang="fr-CA" sz="1900" dirty="0">
              <a:solidFill>
                <a:srgbClr val="00B050"/>
              </a:solidFill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54451EA9-1608-AB44-99A8-1357E41171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5067182"/>
            <a:ext cx="900100" cy="900100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085189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4800" dirty="0">
                <a:solidFill>
                  <a:srgbClr val="FF0000"/>
                </a:solidFill>
              </a:rPr>
              <a:t>Présentations</a:t>
            </a:r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1463040" y="2060848"/>
            <a:ext cx="6196405" cy="3603812"/>
          </a:xfrm>
        </p:spPr>
        <p:txBody>
          <a:bodyPr>
            <a:normAutofit fontScale="92500" lnSpcReduction="20000"/>
          </a:bodyPr>
          <a:lstStyle/>
          <a:p>
            <a:pPr lvl="0">
              <a:buClr>
                <a:srgbClr val="AA2B1E"/>
              </a:buClr>
            </a:pPr>
            <a:r>
              <a:rPr lang="fr-CA" sz="2600" dirty="0">
                <a:solidFill>
                  <a:srgbClr val="00B050"/>
                </a:solidFill>
              </a:rPr>
              <a:t>Votre nom</a:t>
            </a:r>
          </a:p>
          <a:p>
            <a:pPr marL="0" lvl="0" indent="0">
              <a:buClr>
                <a:srgbClr val="AA2B1E"/>
              </a:buClr>
              <a:buNone/>
            </a:pPr>
            <a:endParaRPr lang="fr-CA" sz="2000" dirty="0"/>
          </a:p>
          <a:p>
            <a:pPr lvl="1">
              <a:buFont typeface="Wingdings" pitchFamily="2" charset="2"/>
              <a:buChar char="Ø"/>
            </a:pPr>
            <a:r>
              <a:rPr lang="fr-CA" sz="2000" dirty="0"/>
              <a:t>Ancienneté en éducation</a:t>
            </a:r>
          </a:p>
          <a:p>
            <a:pPr lvl="1">
              <a:buFont typeface="Wingdings" pitchFamily="2" charset="2"/>
              <a:buChar char="Ø"/>
            </a:pPr>
            <a:r>
              <a:rPr lang="fr-CA" sz="2000" dirty="0"/>
              <a:t>Ancienneté à l’école</a:t>
            </a:r>
          </a:p>
          <a:p>
            <a:pPr lvl="1">
              <a:buFont typeface="Wingdings" pitchFamily="2" charset="2"/>
              <a:buChar char="Ø"/>
            </a:pPr>
            <a:r>
              <a:rPr lang="fr-CA" sz="2000" dirty="0"/>
              <a:t>Etc.</a:t>
            </a:r>
          </a:p>
          <a:p>
            <a:pPr marL="0" indent="0">
              <a:buNone/>
            </a:pPr>
            <a:endParaRPr lang="fr-CA" dirty="0"/>
          </a:p>
          <a:p>
            <a:pPr lvl="0">
              <a:buClr>
                <a:srgbClr val="AA2B1E"/>
              </a:buClr>
            </a:pPr>
            <a:r>
              <a:rPr lang="fr-CA" dirty="0">
                <a:solidFill>
                  <a:srgbClr val="00B050"/>
                </a:solidFill>
              </a:rPr>
              <a:t>  </a:t>
            </a:r>
            <a:r>
              <a:rPr lang="fr-CA" sz="2600" dirty="0">
                <a:solidFill>
                  <a:srgbClr val="00B050"/>
                </a:solidFill>
              </a:rPr>
              <a:t>Le nom de votre « partageante » s’il y a lieu</a:t>
            </a:r>
            <a:br>
              <a:rPr lang="fr-CA" sz="2600" dirty="0">
                <a:solidFill>
                  <a:srgbClr val="00B050"/>
                </a:solidFill>
              </a:rPr>
            </a:br>
            <a:endParaRPr lang="fr-CA" sz="2600" dirty="0">
              <a:solidFill>
                <a:srgbClr val="00B050"/>
              </a:solidFill>
            </a:endParaRPr>
          </a:p>
          <a:p>
            <a:pPr lvl="1">
              <a:buFont typeface="Wingdings" pitchFamily="2" charset="2"/>
              <a:buChar char="Ø"/>
            </a:pPr>
            <a:r>
              <a:rPr lang="fr-CA" dirty="0"/>
              <a:t>Ancienneté en éducation</a:t>
            </a:r>
          </a:p>
          <a:p>
            <a:pPr lvl="1">
              <a:buFont typeface="Wingdings" pitchFamily="2" charset="2"/>
              <a:buChar char="Ø"/>
            </a:pPr>
            <a:r>
              <a:rPr lang="fr-CA" dirty="0"/>
              <a:t>Ancienneté à l’école</a:t>
            </a:r>
          </a:p>
          <a:p>
            <a:pPr lvl="1">
              <a:buFont typeface="Wingdings" pitchFamily="2" charset="2"/>
              <a:buChar char="Ø"/>
            </a:pPr>
            <a:r>
              <a:rPr lang="fr-CA" dirty="0"/>
              <a:t>Etc.</a:t>
            </a:r>
          </a:p>
          <a:p>
            <a:pPr marL="365760" lvl="1" indent="0">
              <a:buNone/>
            </a:pPr>
            <a:endParaRPr lang="fr-CA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4FC4C723-7257-C44A-BA22-48D14575F4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883137">
            <a:off x="5128781" y="1905186"/>
            <a:ext cx="1181084" cy="1906106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9293587B-2AD7-3D41-A92F-E251D31042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883137">
            <a:off x="6673681" y="3945844"/>
            <a:ext cx="1181084" cy="1906106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893528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dirty="0">
                <a:solidFill>
                  <a:srgbClr val="FF0000"/>
                </a:solidFill>
              </a:rPr>
              <a:t>CONCLUSION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63040" y="2111206"/>
            <a:ext cx="6196405" cy="39100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A" sz="2000" dirty="0"/>
              <a:t>Ne vous gênez pas pour consulter les ressources de notre quartier :</a:t>
            </a:r>
          </a:p>
          <a:p>
            <a:pPr marL="0" indent="0">
              <a:buNone/>
            </a:pPr>
            <a:endParaRPr lang="fr-CA" sz="2000" dirty="0"/>
          </a:p>
          <a:p>
            <a:pPr lvl="1">
              <a:buFont typeface="Wingdings" pitchFamily="2" charset="2"/>
              <a:buChar char="Ø"/>
            </a:pPr>
            <a:r>
              <a:rPr lang="fr-CA" sz="2000" dirty="0">
                <a:solidFill>
                  <a:srgbClr val="00B050"/>
                </a:solidFill>
              </a:rPr>
              <a:t>Bibliothèque</a:t>
            </a:r>
          </a:p>
          <a:p>
            <a:pPr lvl="1">
              <a:buFont typeface="Wingdings" pitchFamily="2" charset="2"/>
              <a:buChar char="Ø"/>
            </a:pPr>
            <a:r>
              <a:rPr lang="fr-CA" sz="2000" dirty="0">
                <a:solidFill>
                  <a:srgbClr val="00B050"/>
                </a:solidFill>
              </a:rPr>
              <a:t>Joujouthèque</a:t>
            </a:r>
          </a:p>
          <a:p>
            <a:pPr lvl="1">
              <a:buFont typeface="Wingdings" pitchFamily="2" charset="2"/>
              <a:buChar char="Ø"/>
            </a:pPr>
            <a:r>
              <a:rPr lang="fr-CA" sz="2000" dirty="0">
                <a:solidFill>
                  <a:srgbClr val="00B050"/>
                </a:solidFill>
              </a:rPr>
              <a:t>Service des loisirs</a:t>
            </a:r>
          </a:p>
          <a:p>
            <a:pPr lvl="1">
              <a:buFont typeface="Wingdings" pitchFamily="2" charset="2"/>
              <a:buChar char="Ø"/>
            </a:pPr>
            <a:r>
              <a:rPr lang="fr-CA" sz="2000" dirty="0"/>
              <a:t>…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A2FEA32-D598-3646-BFEE-E27C6EB1AF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4148445"/>
            <a:ext cx="1378978" cy="1378978"/>
          </a:xfrm>
          <a:prstGeom prst="rect">
            <a:avLst/>
          </a:prstGeom>
          <a:ln w="38100" cap="sq" cmpd="thickThin">
            <a:solidFill>
              <a:schemeClr val="tx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278763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dirty="0">
                <a:solidFill>
                  <a:srgbClr val="FF0000"/>
                </a:solidFill>
              </a:rPr>
              <a:t>MERCI!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63040" y="2111206"/>
            <a:ext cx="6196405" cy="39100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A" sz="2000" dirty="0"/>
              <a:t>Adresse courriel</a:t>
            </a:r>
          </a:p>
          <a:p>
            <a:pPr marL="0" indent="0">
              <a:buNone/>
            </a:pPr>
            <a:r>
              <a:rPr lang="fr-CA" sz="2000" dirty="0"/>
              <a:t>Rappels pour demain</a:t>
            </a:r>
          </a:p>
          <a:p>
            <a:pPr marL="0" indent="0">
              <a:buNone/>
            </a:pPr>
            <a:r>
              <a:rPr lang="fr-CA" sz="2000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7735479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4800" dirty="0">
                <a:solidFill>
                  <a:srgbClr val="FF0000"/>
                </a:solidFill>
              </a:rPr>
              <a:t>Programme et évaluation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1249335" y="1985428"/>
            <a:ext cx="6728130" cy="3603812"/>
          </a:xfrm>
        </p:spPr>
        <p:txBody>
          <a:bodyPr>
            <a:normAutofit/>
          </a:bodyPr>
          <a:lstStyle/>
          <a:p>
            <a:r>
              <a:rPr lang="fr-CA" dirty="0">
                <a:solidFill>
                  <a:srgbClr val="00B050"/>
                </a:solidFill>
              </a:rPr>
              <a:t>Rappel du mandat de l’éducation préscolaire :</a:t>
            </a:r>
            <a:br>
              <a:rPr lang="fr-CA" dirty="0">
                <a:solidFill>
                  <a:srgbClr val="00B050"/>
                </a:solidFill>
              </a:rPr>
            </a:br>
            <a:endParaRPr lang="fr-CA" dirty="0"/>
          </a:p>
          <a:p>
            <a:pPr lvl="1">
              <a:buFont typeface="Wingdings" pitchFamily="2" charset="2"/>
              <a:buChar char="Ø"/>
            </a:pPr>
            <a:r>
              <a:rPr lang="fr-CA" sz="2000" dirty="0"/>
              <a:t>Favoriser le </a:t>
            </a:r>
            <a:r>
              <a:rPr lang="fr-CA" sz="2000" b="1" dirty="0"/>
              <a:t>développement global </a:t>
            </a:r>
            <a:r>
              <a:rPr lang="fr-CA" sz="2000" dirty="0"/>
              <a:t>de tous les enfants 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fr-CA" sz="1600" dirty="0"/>
              <a:t>en offrant un milieu de vie sécurisant, bienveillant et inclusif,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fr-CA" sz="1600" dirty="0"/>
              <a:t>en cultivant le </a:t>
            </a:r>
            <a:r>
              <a:rPr lang="fr-CA" sz="1600" b="1" dirty="0"/>
              <a:t>plaisir</a:t>
            </a:r>
            <a:r>
              <a:rPr lang="fr-CA" sz="1600" dirty="0"/>
              <a:t> d’explorer, de découvrir et d’apprendre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fr-CA" sz="1600" dirty="0"/>
              <a:t>en mettant en place </a:t>
            </a:r>
            <a:r>
              <a:rPr lang="fr-CA" sz="1600" b="1" dirty="0"/>
              <a:t>les bases de la scolarisation</a:t>
            </a:r>
            <a:r>
              <a:rPr lang="fr-CA" sz="1600" dirty="0"/>
              <a:t>;</a:t>
            </a:r>
          </a:p>
          <a:p>
            <a:pPr lvl="2">
              <a:buFont typeface="Arial" panose="020B0604020202020204" pitchFamily="34" charset="0"/>
              <a:buChar char="•"/>
            </a:pPr>
            <a:endParaRPr lang="fr-CA" sz="1500" dirty="0"/>
          </a:p>
          <a:p>
            <a:pPr lvl="1">
              <a:buFont typeface="Wingdings" pitchFamily="2" charset="2"/>
              <a:buChar char="Ø"/>
            </a:pPr>
            <a:r>
              <a:rPr lang="fr-CA" sz="2000" dirty="0"/>
              <a:t>Mettre en œuvre des </a:t>
            </a:r>
            <a:r>
              <a:rPr lang="fr-CA" sz="2000" b="1" dirty="0"/>
              <a:t>interventions préventives </a:t>
            </a:r>
            <a:r>
              <a:rPr lang="fr-CA" sz="2000" dirty="0"/>
              <a:t>: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fr-CA" sz="1600" dirty="0"/>
              <a:t>en procurant des activités de prévention universelle,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fr-CA" sz="1600" dirty="0"/>
              <a:t>en procurant des activités de prévention ciblée.</a:t>
            </a:r>
          </a:p>
          <a:p>
            <a:endParaRPr lang="fr-CA" sz="20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4DB17E7-85E9-9A41-90B7-1B2ADAC5FA28}"/>
              </a:ext>
            </a:extLst>
          </p:cNvPr>
          <p:cNvSpPr/>
          <p:nvPr/>
        </p:nvSpPr>
        <p:spPr>
          <a:xfrm>
            <a:off x="5868144" y="5932696"/>
            <a:ext cx="252028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800" dirty="0"/>
              <a:t>Source : </a:t>
            </a:r>
            <a:r>
              <a:rPr lang="fr-CA" sz="800" dirty="0">
                <a:hlinkClick r:id="rId3"/>
              </a:rPr>
              <a:t>Programme-cycle de l’éducation préscolaire</a:t>
            </a:r>
            <a:endParaRPr lang="fr-CA" sz="800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CAC38190-0B66-B34D-A166-BB11484341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8817" y="5180339"/>
            <a:ext cx="1522960" cy="580629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0382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1463040" y="1122053"/>
            <a:ext cx="6196405" cy="4601016"/>
          </a:xfrm>
        </p:spPr>
        <p:txBody>
          <a:bodyPr/>
          <a:lstStyle/>
          <a:p>
            <a:r>
              <a:rPr lang="fr-CA" dirty="0">
                <a:solidFill>
                  <a:srgbClr val="00B050"/>
                </a:solidFill>
              </a:rPr>
              <a:t>Le nouveau programme-cycle :</a:t>
            </a:r>
          </a:p>
          <a:p>
            <a:pPr marL="0" indent="0">
              <a:buNone/>
            </a:pPr>
            <a:endParaRPr lang="fr-CA" sz="1800" dirty="0"/>
          </a:p>
          <a:p>
            <a:pPr lvl="2">
              <a:buFont typeface="Wingdings" pitchFamily="2" charset="2"/>
              <a:buChar char="Ø"/>
            </a:pPr>
            <a:r>
              <a:rPr lang="fr-CA" dirty="0"/>
              <a:t>Mis en place depuis cette année;</a:t>
            </a:r>
          </a:p>
          <a:p>
            <a:pPr lvl="2">
              <a:buFont typeface="Wingdings" pitchFamily="2" charset="2"/>
              <a:buChar char="Ø"/>
            </a:pPr>
            <a:r>
              <a:rPr lang="fr-CA" dirty="0"/>
              <a:t>Destiné aux enfants de 4 et 5 ans (cycle);</a:t>
            </a:r>
          </a:p>
          <a:p>
            <a:pPr lvl="2">
              <a:buFont typeface="Wingdings" pitchFamily="2" charset="2"/>
              <a:buChar char="Ø"/>
            </a:pPr>
            <a:r>
              <a:rPr lang="fr-CA" dirty="0"/>
              <a:t>Trois orientations :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fr-CA" sz="1600" dirty="0"/>
              <a:t>le jeu </a:t>
            </a:r>
            <a:r>
              <a:rPr lang="fr-CA" sz="1200" dirty="0"/>
              <a:t>(2 périodes de 45 à 60 minutes de jeu libre par jour);</a:t>
            </a:r>
            <a:endParaRPr lang="fr-CA" sz="1600" dirty="0"/>
          </a:p>
          <a:p>
            <a:pPr lvl="3">
              <a:buFont typeface="Arial" panose="020B0604020202020204" pitchFamily="34" charset="0"/>
              <a:buChar char="•"/>
            </a:pPr>
            <a:r>
              <a:rPr lang="fr-CA" sz="1600" dirty="0"/>
              <a:t>l’observation du cheminement de l’enfant </a:t>
            </a:r>
            <a:r>
              <a:rPr lang="fr-CA" sz="1200" dirty="0"/>
              <a:t>(durant les jeux libres et les activités);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fr-CA" sz="1600" dirty="0"/>
              <a:t>l’organisation de la classe </a:t>
            </a:r>
            <a:r>
              <a:rPr lang="fr-CA" sz="1200" dirty="0"/>
              <a:t>(différents coins de jeux et de découvertes, matériel varié, etc.).</a:t>
            </a:r>
            <a:endParaRPr lang="fr-CA" sz="16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093" y="4365104"/>
            <a:ext cx="1586867" cy="1586867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184738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1463040" y="1122053"/>
            <a:ext cx="6196405" cy="4601016"/>
          </a:xfrm>
        </p:spPr>
        <p:txBody>
          <a:bodyPr/>
          <a:lstStyle/>
          <a:p>
            <a:r>
              <a:rPr lang="fr-CA" dirty="0">
                <a:solidFill>
                  <a:srgbClr val="00B050"/>
                </a:solidFill>
              </a:rPr>
              <a:t>5 domaines de développement :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A05AEC6-4075-2445-AC13-B19976B6DE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732" y="1628800"/>
            <a:ext cx="4824536" cy="4444762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97954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>
                <a:solidFill>
                  <a:srgbClr val="00B050"/>
                </a:solidFill>
              </a:rPr>
              <a:t>Bulletins/communications :</a:t>
            </a:r>
          </a:p>
          <a:p>
            <a:endParaRPr lang="fr-CA" dirty="0"/>
          </a:p>
          <a:p>
            <a:pPr lvl="1">
              <a:buFont typeface="Wingdings" pitchFamily="2" charset="2"/>
              <a:buChar char="Ø"/>
            </a:pPr>
            <a:r>
              <a:rPr lang="fr-CA" sz="2000" dirty="0"/>
              <a:t>En novembre</a:t>
            </a:r>
          </a:p>
          <a:p>
            <a:pPr lvl="1">
              <a:buFont typeface="Wingdings" pitchFamily="2" charset="2"/>
              <a:buChar char="Ø"/>
            </a:pPr>
            <a:r>
              <a:rPr lang="fr-CA" sz="2000" dirty="0"/>
              <a:t>En janvier</a:t>
            </a:r>
          </a:p>
          <a:p>
            <a:pPr lvl="1">
              <a:buFont typeface="Wingdings" pitchFamily="2" charset="2"/>
              <a:buChar char="Ø"/>
            </a:pPr>
            <a:r>
              <a:rPr lang="fr-CA" sz="2000" dirty="0"/>
              <a:t>En avril</a:t>
            </a:r>
          </a:p>
          <a:p>
            <a:pPr lvl="1">
              <a:buFont typeface="Wingdings" pitchFamily="2" charset="2"/>
              <a:buChar char="Ø"/>
            </a:pPr>
            <a:r>
              <a:rPr lang="fr-CA" sz="2000" dirty="0"/>
              <a:t>En juillet</a:t>
            </a:r>
          </a:p>
          <a:p>
            <a:pPr lvl="1">
              <a:buFont typeface="Wingdings" pitchFamily="2" charset="2"/>
              <a:buChar char="ü"/>
            </a:pPr>
            <a:endParaRPr lang="fr-CA" sz="2000" dirty="0"/>
          </a:p>
          <a:p>
            <a:pPr lvl="8">
              <a:buFont typeface="Wingdings" pitchFamily="2" charset="2"/>
              <a:buChar char="v"/>
            </a:pPr>
            <a:r>
              <a:rPr lang="fr-CA" sz="1400" dirty="0"/>
              <a:t>Toujours signer le bulletin et le retourner à l’école le plus vite possible. Merci!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484784"/>
            <a:ext cx="1850115" cy="1224136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712299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1" y="778380"/>
            <a:ext cx="7344815" cy="5328592"/>
          </a:xfrm>
          <a:prstGeom prst="rect">
            <a:avLst/>
          </a:prstGeom>
        </p:spPr>
      </p:pic>
      <p:sp>
        <p:nvSpPr>
          <p:cNvPr id="6" name="Espace réservé du contenu 5"/>
          <p:cNvSpPr>
            <a:spLocks noGrp="1"/>
          </p:cNvSpPr>
          <p:nvPr>
            <p:ph sz="quarter" idx="13"/>
          </p:nvPr>
        </p:nvSpPr>
        <p:spPr>
          <a:xfrm>
            <a:off x="1115616" y="1124744"/>
            <a:ext cx="3096344" cy="4824536"/>
          </a:xfrm>
        </p:spPr>
        <p:txBody>
          <a:bodyPr>
            <a:normAutofit lnSpcReduction="10000"/>
          </a:bodyPr>
          <a:lstStyle/>
          <a:p>
            <a:r>
              <a:rPr lang="fr-CA" dirty="0">
                <a:solidFill>
                  <a:srgbClr val="00B050"/>
                </a:solidFill>
              </a:rPr>
              <a:t>Autres communications:</a:t>
            </a:r>
          </a:p>
          <a:p>
            <a:endParaRPr lang="fr-CA" dirty="0"/>
          </a:p>
          <a:p>
            <a:pPr lvl="1">
              <a:buFont typeface="Wingdings" pitchFamily="2" charset="2"/>
              <a:buChar char="Ø"/>
            </a:pPr>
            <a:r>
              <a:rPr lang="fr-CA" sz="2000" dirty="0"/>
              <a:t>Rencontres individuelles de parents et remise du premier bulletin:  le </a:t>
            </a:r>
            <a:r>
              <a:rPr lang="fr-CA" sz="2000" dirty="0">
                <a:highlight>
                  <a:srgbClr val="FFFF00"/>
                </a:highlight>
              </a:rPr>
              <a:t>… novembre</a:t>
            </a:r>
          </a:p>
          <a:p>
            <a:pPr lvl="1">
              <a:buFont typeface="Wingdings" pitchFamily="2" charset="2"/>
              <a:buChar char="Ø"/>
            </a:pPr>
            <a:endParaRPr lang="fr-CA" sz="2000" dirty="0"/>
          </a:p>
          <a:p>
            <a:pPr lvl="1">
              <a:buFont typeface="Wingdings" pitchFamily="2" charset="2"/>
              <a:buChar char="Ø"/>
            </a:pPr>
            <a:r>
              <a:rPr lang="fr-CA" sz="2000" dirty="0"/>
              <a:t>Calendrier mensuel</a:t>
            </a:r>
          </a:p>
          <a:p>
            <a:pPr lvl="1">
              <a:buFont typeface="Wingdings" pitchFamily="2" charset="2"/>
              <a:buChar char="Ø"/>
            </a:pPr>
            <a:endParaRPr lang="fr-CA" sz="2000" dirty="0"/>
          </a:p>
          <a:p>
            <a:pPr lvl="1">
              <a:buFont typeface="Wingdings" pitchFamily="2" charset="2"/>
              <a:buChar char="Ø"/>
            </a:pPr>
            <a:r>
              <a:rPr lang="fr-CA" sz="2000" dirty="0"/>
              <a:t>Messages dans l’agenda </a:t>
            </a:r>
          </a:p>
          <a:p>
            <a:pPr marL="365760" lvl="1" indent="0">
              <a:buNone/>
            </a:pPr>
            <a:r>
              <a:rPr lang="fr-CA" sz="2000" dirty="0"/>
              <a:t>    </a:t>
            </a:r>
            <a:r>
              <a:rPr lang="fr-CA" sz="1400" dirty="0"/>
              <a:t>(à consulter tous les soirs)</a:t>
            </a:r>
          </a:p>
        </p:txBody>
      </p:sp>
      <p:sp>
        <p:nvSpPr>
          <p:cNvPr id="10" name="Espace réservé du contenu 9"/>
          <p:cNvSpPr>
            <a:spLocks noGrp="1"/>
          </p:cNvSpPr>
          <p:nvPr>
            <p:ph sz="quarter" idx="14"/>
          </p:nvPr>
        </p:nvSpPr>
        <p:spPr>
          <a:xfrm>
            <a:off x="4932040" y="1196752"/>
            <a:ext cx="3096344" cy="4752528"/>
          </a:xfrm>
        </p:spPr>
        <p:txBody>
          <a:bodyPr>
            <a:normAutofit fontScale="92500" lnSpcReduction="10000"/>
          </a:bodyPr>
          <a:lstStyle/>
          <a:p>
            <a:pPr marL="365760" lvl="1" indent="0">
              <a:buNone/>
            </a:pPr>
            <a:endParaRPr lang="fr-CA" sz="2000" dirty="0"/>
          </a:p>
          <a:p>
            <a:pPr lvl="1">
              <a:buFont typeface="Wingdings" pitchFamily="2" charset="2"/>
              <a:buChar char="Ø"/>
            </a:pPr>
            <a:r>
              <a:rPr lang="fr-CA" sz="2000" dirty="0"/>
              <a:t>Messages de la direction </a:t>
            </a:r>
            <a:r>
              <a:rPr lang="fr-CA" sz="1400" dirty="0"/>
              <a:t>(au benjamin seulement)</a:t>
            </a:r>
          </a:p>
          <a:p>
            <a:pPr lvl="1">
              <a:buFont typeface="Wingdings" pitchFamily="2" charset="2"/>
              <a:buChar char="Ø"/>
            </a:pPr>
            <a:endParaRPr lang="fr-CA" sz="2000" dirty="0"/>
          </a:p>
          <a:p>
            <a:pPr lvl="1">
              <a:buFont typeface="Wingdings" pitchFamily="2" charset="2"/>
              <a:buChar char="Ø"/>
            </a:pPr>
            <a:r>
              <a:rPr lang="fr-CA" sz="2000" dirty="0"/>
              <a:t>Possibilité de rencontres (sur rendez-vous)</a:t>
            </a:r>
          </a:p>
          <a:p>
            <a:pPr marL="365760" lvl="1" indent="0">
              <a:buNone/>
            </a:pPr>
            <a:endParaRPr lang="fr-CA" sz="1400" dirty="0"/>
          </a:p>
          <a:p>
            <a:pPr lvl="1">
              <a:buFont typeface="Wingdings" pitchFamily="2" charset="2"/>
              <a:buChar char="Ø"/>
            </a:pPr>
            <a:r>
              <a:rPr lang="fr-CA" sz="2000" dirty="0"/>
              <a:t>Échange de courriels</a:t>
            </a:r>
          </a:p>
          <a:p>
            <a:pPr lvl="1">
              <a:buFont typeface="Wingdings" pitchFamily="2" charset="2"/>
              <a:buChar char="Ø"/>
            </a:pPr>
            <a:endParaRPr lang="fr-CA" sz="2000" dirty="0"/>
          </a:p>
          <a:p>
            <a:pPr lvl="1">
              <a:buFont typeface="Wingdings" pitchFamily="2" charset="2"/>
              <a:buChar char="Ø"/>
            </a:pPr>
            <a:r>
              <a:rPr lang="fr-CA" sz="2000" dirty="0"/>
              <a:t>Conversations téléphoniques</a:t>
            </a:r>
          </a:p>
          <a:p>
            <a:pPr lvl="1">
              <a:buFont typeface="Wingdings" pitchFamily="2" charset="2"/>
              <a:buChar char="Ø"/>
            </a:pPr>
            <a:endParaRPr lang="fr-CA" sz="2000" dirty="0"/>
          </a:p>
          <a:p>
            <a:pPr lvl="1">
              <a:buFont typeface="Wingdings" pitchFamily="2" charset="2"/>
              <a:buChar char="Ø"/>
            </a:pPr>
            <a:r>
              <a:rPr lang="fr-CA" sz="2000" dirty="0"/>
              <a:t>Portfolio</a:t>
            </a:r>
          </a:p>
          <a:p>
            <a:pPr lvl="1">
              <a:buFont typeface="Wingdings" pitchFamily="2" charset="2"/>
              <a:buChar char="Ø"/>
            </a:pPr>
            <a:endParaRPr lang="fr-CA" sz="2000" dirty="0"/>
          </a:p>
          <a:p>
            <a:pPr marL="0" indent="0">
              <a:buNone/>
            </a:pP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213392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>
                <a:solidFill>
                  <a:srgbClr val="FF0000"/>
                </a:solidFill>
              </a:rPr>
              <a:t>Présentation de l’école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1463040" y="2119256"/>
            <a:ext cx="6196405" cy="3921161"/>
          </a:xfrm>
        </p:spPr>
        <p:txBody>
          <a:bodyPr>
            <a:normAutofit fontScale="25000" lnSpcReduction="20000"/>
          </a:bodyPr>
          <a:lstStyle/>
          <a:p>
            <a:r>
              <a:rPr lang="fr-CA" sz="9600" dirty="0">
                <a:solidFill>
                  <a:srgbClr val="00B050"/>
                </a:solidFill>
              </a:rPr>
              <a:t>Clientèle</a:t>
            </a:r>
          </a:p>
          <a:p>
            <a:endParaRPr lang="fr-CA" sz="4000" dirty="0">
              <a:solidFill>
                <a:srgbClr val="00B050"/>
              </a:solidFill>
            </a:endParaRPr>
          </a:p>
          <a:p>
            <a:pPr lvl="1">
              <a:buFont typeface="Wingdings" pitchFamily="2" charset="2"/>
              <a:buChar char="Ø"/>
            </a:pPr>
            <a:r>
              <a:rPr lang="fr-CA" sz="8000" dirty="0"/>
              <a:t>Maternelle à 6</a:t>
            </a:r>
            <a:r>
              <a:rPr lang="fr-CA" sz="8000" baseline="30000" dirty="0"/>
              <a:t>e</a:t>
            </a:r>
            <a:r>
              <a:rPr lang="fr-CA" sz="8000" dirty="0"/>
              <a:t> année</a:t>
            </a:r>
          </a:p>
          <a:p>
            <a:pPr lvl="1">
              <a:buFont typeface="Wingdings" pitchFamily="2" charset="2"/>
              <a:buChar char="Ø"/>
            </a:pPr>
            <a:r>
              <a:rPr lang="fr-CA" sz="8000" dirty="0"/>
              <a:t>Classes spéciales</a:t>
            </a:r>
          </a:p>
          <a:p>
            <a:pPr lvl="1">
              <a:buFont typeface="Wingdings" pitchFamily="2" charset="2"/>
              <a:buChar char="Ø"/>
            </a:pPr>
            <a:r>
              <a:rPr lang="fr-CA" sz="8000" dirty="0"/>
              <a:t>…</a:t>
            </a:r>
          </a:p>
          <a:p>
            <a:pPr marL="0" indent="0">
              <a:buNone/>
            </a:pPr>
            <a:endParaRPr lang="fr-CA" sz="2600" dirty="0"/>
          </a:p>
          <a:p>
            <a:pPr marL="0" indent="0">
              <a:buNone/>
            </a:pPr>
            <a:endParaRPr lang="fr-CA" dirty="0">
              <a:solidFill>
                <a:srgbClr val="00B050"/>
              </a:solidFill>
            </a:endParaRPr>
          </a:p>
          <a:p>
            <a:r>
              <a:rPr lang="fr-CA" sz="9600" dirty="0">
                <a:solidFill>
                  <a:srgbClr val="00B050"/>
                </a:solidFill>
              </a:rPr>
              <a:t>Services</a:t>
            </a:r>
          </a:p>
          <a:p>
            <a:pPr marL="0" indent="0">
              <a:buNone/>
            </a:pPr>
            <a:endParaRPr lang="fr-CA" sz="4900" dirty="0">
              <a:solidFill>
                <a:srgbClr val="00B050"/>
              </a:solidFill>
            </a:endParaRPr>
          </a:p>
          <a:p>
            <a:pPr lvl="1">
              <a:buFont typeface="Wingdings" pitchFamily="2" charset="2"/>
              <a:buChar char="Ø"/>
            </a:pPr>
            <a:r>
              <a:rPr lang="fr-CA" sz="8000" dirty="0"/>
              <a:t>Service de garde</a:t>
            </a:r>
          </a:p>
          <a:p>
            <a:pPr lvl="1">
              <a:buFont typeface="Wingdings" pitchFamily="2" charset="2"/>
              <a:buChar char="Ø"/>
            </a:pPr>
            <a:r>
              <a:rPr lang="fr-CA" sz="8000" dirty="0"/>
              <a:t>Service du dîner</a:t>
            </a:r>
          </a:p>
          <a:p>
            <a:pPr lvl="1">
              <a:buFont typeface="Wingdings" pitchFamily="2" charset="2"/>
              <a:buChar char="Ø"/>
            </a:pPr>
            <a:r>
              <a:rPr lang="fr-CA" sz="8000" dirty="0"/>
              <a:t>Autobus scolaire</a:t>
            </a:r>
          </a:p>
          <a:p>
            <a:pPr lvl="1">
              <a:buFont typeface="Wingdings" pitchFamily="2" charset="2"/>
              <a:buChar char="Ø"/>
            </a:pPr>
            <a:r>
              <a:rPr lang="fr-CA" sz="8000" dirty="0"/>
              <a:t>Loisirs/parascolaire</a:t>
            </a:r>
          </a:p>
          <a:p>
            <a:pPr lvl="1">
              <a:buFont typeface="Wingdings" pitchFamily="2" charset="2"/>
              <a:buChar char="Ø"/>
            </a:pPr>
            <a:r>
              <a:rPr lang="fr-CA" sz="8000" dirty="0"/>
              <a:t>…</a:t>
            </a:r>
          </a:p>
          <a:p>
            <a:pPr lvl="1">
              <a:buFontTx/>
              <a:buChar char="-"/>
            </a:pPr>
            <a:endParaRPr lang="fr-CA" sz="2100" dirty="0"/>
          </a:p>
          <a:p>
            <a:pPr marL="0" indent="0">
              <a:buNone/>
            </a:pPr>
            <a:endParaRPr lang="fr-CA" dirty="0">
              <a:solidFill>
                <a:srgbClr val="00B050"/>
              </a:solidFill>
            </a:endParaRPr>
          </a:p>
          <a:p>
            <a:endParaRPr lang="fr-CA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fr-CA" dirty="0">
                <a:solidFill>
                  <a:srgbClr val="00B050"/>
                </a:solidFill>
              </a:rPr>
              <a:t>	</a:t>
            </a:r>
            <a:r>
              <a:rPr lang="fr-CA" sz="1400" dirty="0"/>
              <a:t>-</a:t>
            </a:r>
            <a:endParaRPr lang="fr-CA" dirty="0">
              <a:solidFill>
                <a:srgbClr val="00B050"/>
              </a:solidFill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BD06AA8E-527E-DB49-B917-C9CA3A0DE5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312876"/>
            <a:ext cx="2976331" cy="2232248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818748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>
                <a:solidFill>
                  <a:srgbClr val="FF0000"/>
                </a:solidFill>
              </a:rPr>
              <a:t>Fonctionnement de la classe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1463040" y="1916832"/>
            <a:ext cx="6196405" cy="4320480"/>
          </a:xfrm>
        </p:spPr>
        <p:txBody>
          <a:bodyPr>
            <a:normAutofit/>
          </a:bodyPr>
          <a:lstStyle/>
          <a:p>
            <a:r>
              <a:rPr lang="fr-CA" dirty="0">
                <a:solidFill>
                  <a:srgbClr val="00B050"/>
                </a:solidFill>
              </a:rPr>
              <a:t>Aperçu de la routine :</a:t>
            </a:r>
            <a:br>
              <a:rPr lang="fr-CA" dirty="0">
                <a:solidFill>
                  <a:srgbClr val="00B050"/>
                </a:solidFill>
              </a:rPr>
            </a:br>
            <a:endParaRPr lang="fr-CA" dirty="0">
              <a:solidFill>
                <a:srgbClr val="00B050"/>
              </a:solidFill>
            </a:endParaRPr>
          </a:p>
          <a:p>
            <a:pPr lvl="1">
              <a:buFont typeface="Wingdings" pitchFamily="2" charset="2"/>
              <a:buChar char="Ø"/>
            </a:pPr>
            <a:r>
              <a:rPr lang="fr-CA" sz="1600" dirty="0"/>
              <a:t>Accueil</a:t>
            </a:r>
          </a:p>
          <a:p>
            <a:pPr marL="0" indent="0">
              <a:buNone/>
            </a:pPr>
            <a:r>
              <a:rPr lang="fr-CA" sz="1600" dirty="0"/>
              <a:t>Dîner</a:t>
            </a:r>
          </a:p>
          <a:p>
            <a:pPr lvl="1">
              <a:buFont typeface="Wingdings" pitchFamily="2" charset="2"/>
              <a:buChar char="Ø"/>
            </a:pPr>
            <a:r>
              <a:rPr lang="fr-CA" sz="1400" dirty="0"/>
              <a:t>	</a:t>
            </a:r>
          </a:p>
          <a:p>
            <a:pPr>
              <a:buFont typeface="Wingdings" pitchFamily="2" charset="2"/>
              <a:buChar char="Ø"/>
            </a:pPr>
            <a:endParaRPr lang="fr-CA" sz="1600" dirty="0"/>
          </a:p>
          <a:p>
            <a:pPr>
              <a:buFont typeface="Wingdings" pitchFamily="2" charset="2"/>
              <a:buChar char="Ø"/>
            </a:pPr>
            <a:endParaRPr lang="fr-CA" sz="1600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3E702FF1-62FE-304F-AEA4-82AD9A31AF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996" y="1797271"/>
            <a:ext cx="1813272" cy="1861626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601042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naise">
  <a:themeElements>
    <a:clrScheme name="Punaise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naise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nais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1953</TotalTime>
  <Words>968</Words>
  <Application>Microsoft Macintosh PowerPoint</Application>
  <PresentationFormat>Affichage à l'écran (4:3)</PresentationFormat>
  <Paragraphs>253</Paragraphs>
  <Slides>21</Slides>
  <Notes>20</Notes>
  <HiddenSlides>0</HiddenSlides>
  <MMClips>1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9" baseType="lpstr">
      <vt:lpstr>Brush Script MT</vt:lpstr>
      <vt:lpstr>Arial</vt:lpstr>
      <vt:lpstr>Calibri</vt:lpstr>
      <vt:lpstr>Constantia</vt:lpstr>
      <vt:lpstr>Franklin Gothic Book</vt:lpstr>
      <vt:lpstr>Rage Italic</vt:lpstr>
      <vt:lpstr>Wingdings</vt:lpstr>
      <vt:lpstr>Punaise</vt:lpstr>
      <vt:lpstr>     Bienvenue  dans ma classe  Rentrée 2021</vt:lpstr>
      <vt:lpstr>Présentations</vt:lpstr>
      <vt:lpstr>Programme et évaluation</vt:lpstr>
      <vt:lpstr>Présentation PowerPoint</vt:lpstr>
      <vt:lpstr>Présentation PowerPoint</vt:lpstr>
      <vt:lpstr>Présentation PowerPoint</vt:lpstr>
      <vt:lpstr>Présentation PowerPoint</vt:lpstr>
      <vt:lpstr>Présentation de l’école</vt:lpstr>
      <vt:lpstr>Fonctionnement de la classe</vt:lpstr>
      <vt:lpstr>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PROJETS SPÉCIAUX</vt:lpstr>
      <vt:lpstr>Présentation PowerPoint</vt:lpstr>
      <vt:lpstr>Présentation PowerPoint</vt:lpstr>
      <vt:lpstr>CONCLUSION</vt:lpstr>
      <vt:lpstr>MERCI!</vt:lpstr>
    </vt:vector>
  </TitlesOfParts>
  <Company>CSDM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Bienvenue  dans ma classe</dc:title>
  <dc:creator>CSDM</dc:creator>
  <cp:lastModifiedBy>Therrien Isabelle</cp:lastModifiedBy>
  <cp:revision>148</cp:revision>
  <cp:lastPrinted>2011-08-25T02:36:48Z</cp:lastPrinted>
  <dcterms:created xsi:type="dcterms:W3CDTF">2011-07-06T18:58:16Z</dcterms:created>
  <dcterms:modified xsi:type="dcterms:W3CDTF">2021-08-18T17:54:58Z</dcterms:modified>
</cp:coreProperties>
</file>